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handoutMasterIdLst>
    <p:handoutMasterId r:id="rId81"/>
  </p:handoutMasterIdLst>
  <p:sldIdLst>
    <p:sldId id="358" r:id="rId2"/>
    <p:sldId id="438" r:id="rId3"/>
    <p:sldId id="562" r:id="rId4"/>
    <p:sldId id="439" r:id="rId5"/>
    <p:sldId id="537" r:id="rId6"/>
    <p:sldId id="471" r:id="rId7"/>
    <p:sldId id="544" r:id="rId8"/>
    <p:sldId id="445" r:id="rId9"/>
    <p:sldId id="569" r:id="rId10"/>
    <p:sldId id="442" r:id="rId11"/>
    <p:sldId id="525" r:id="rId12"/>
    <p:sldId id="526" r:id="rId13"/>
    <p:sldId id="527" r:id="rId14"/>
    <p:sldId id="528" r:id="rId15"/>
    <p:sldId id="529" r:id="rId16"/>
    <p:sldId id="553" r:id="rId17"/>
    <p:sldId id="554" r:id="rId18"/>
    <p:sldId id="555" r:id="rId19"/>
    <p:sldId id="443" r:id="rId20"/>
    <p:sldId id="451" r:id="rId21"/>
    <p:sldId id="452" r:id="rId22"/>
    <p:sldId id="453" r:id="rId23"/>
    <p:sldId id="454" r:id="rId24"/>
    <p:sldId id="455" r:id="rId25"/>
    <p:sldId id="457" r:id="rId26"/>
    <p:sldId id="456" r:id="rId27"/>
    <p:sldId id="458" r:id="rId28"/>
    <p:sldId id="459" r:id="rId29"/>
    <p:sldId id="460" r:id="rId30"/>
    <p:sldId id="461" r:id="rId31"/>
    <p:sldId id="540" r:id="rId32"/>
    <p:sldId id="473" r:id="rId33"/>
    <p:sldId id="516" r:id="rId34"/>
    <p:sldId id="517" r:id="rId35"/>
    <p:sldId id="521" r:id="rId36"/>
    <p:sldId id="523" r:id="rId37"/>
    <p:sldId id="543" r:id="rId38"/>
    <p:sldId id="538" r:id="rId39"/>
    <p:sldId id="539" r:id="rId40"/>
    <p:sldId id="545" r:id="rId41"/>
    <p:sldId id="549" r:id="rId42"/>
    <p:sldId id="541" r:id="rId43"/>
    <p:sldId id="462" r:id="rId44"/>
    <p:sldId id="561" r:id="rId45"/>
    <p:sldId id="470" r:id="rId46"/>
    <p:sldId id="469" r:id="rId47"/>
    <p:sldId id="465" r:id="rId48"/>
    <p:sldId id="468" r:id="rId49"/>
    <p:sldId id="475" r:id="rId50"/>
    <p:sldId id="506" r:id="rId51"/>
    <p:sldId id="507" r:id="rId52"/>
    <p:sldId id="508" r:id="rId53"/>
    <p:sldId id="484" r:id="rId54"/>
    <p:sldId id="485" r:id="rId55"/>
    <p:sldId id="486" r:id="rId56"/>
    <p:sldId id="488" r:id="rId57"/>
    <p:sldId id="489" r:id="rId58"/>
    <p:sldId id="490" r:id="rId59"/>
    <p:sldId id="491" r:id="rId60"/>
    <p:sldId id="495" r:id="rId61"/>
    <p:sldId id="570" r:id="rId62"/>
    <p:sldId id="571" r:id="rId63"/>
    <p:sldId id="572" r:id="rId64"/>
    <p:sldId id="575" r:id="rId65"/>
    <p:sldId id="573" r:id="rId66"/>
    <p:sldId id="574" r:id="rId67"/>
    <p:sldId id="563" r:id="rId68"/>
    <p:sldId id="564" r:id="rId69"/>
    <p:sldId id="565" r:id="rId70"/>
    <p:sldId id="566" r:id="rId71"/>
    <p:sldId id="567" r:id="rId72"/>
    <p:sldId id="568" r:id="rId73"/>
    <p:sldId id="530" r:id="rId74"/>
    <p:sldId id="531" r:id="rId75"/>
    <p:sldId id="532" r:id="rId76"/>
    <p:sldId id="534" r:id="rId77"/>
    <p:sldId id="535" r:id="rId78"/>
    <p:sldId id="536" r:id="rId79"/>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p:defaultTextStyle>
  <p:extLst>
    <p:ext uri="{521415D9-36F7-43E2-AB2F-B90AF26B5E84}">
      <p14:sectionLst xmlns:p14="http://schemas.microsoft.com/office/powerpoint/2010/main">
        <p14:section name="Default Section" id="{BFAA5531-EDEA-B642-8F30-D5C47B392477}">
          <p14:sldIdLst>
            <p14:sldId id="358"/>
          </p14:sldIdLst>
        </p14:section>
        <p14:section name="Introduction" id="{70112487-316C-9C48-9C13-B447F07B72FE}">
          <p14:sldIdLst>
            <p14:sldId id="438"/>
            <p14:sldId id="562"/>
            <p14:sldId id="439"/>
            <p14:sldId id="537"/>
            <p14:sldId id="471"/>
            <p14:sldId id="544"/>
            <p14:sldId id="445"/>
            <p14:sldId id="569"/>
            <p14:sldId id="442"/>
            <p14:sldId id="525"/>
            <p14:sldId id="526"/>
            <p14:sldId id="527"/>
            <p14:sldId id="528"/>
            <p14:sldId id="529"/>
            <p14:sldId id="553"/>
            <p14:sldId id="554"/>
            <p14:sldId id="555"/>
            <p14:sldId id="443"/>
            <p14:sldId id="451"/>
          </p14:sldIdLst>
        </p14:section>
        <p14:section name="Heuristics" id="{9D80E4E7-64DB-F643-8468-E76DA8BF1741}">
          <p14:sldIdLst>
            <p14:sldId id="452"/>
            <p14:sldId id="453"/>
            <p14:sldId id="454"/>
            <p14:sldId id="455"/>
            <p14:sldId id="457"/>
            <p14:sldId id="456"/>
            <p14:sldId id="458"/>
            <p14:sldId id="459"/>
            <p14:sldId id="460"/>
          </p14:sldIdLst>
        </p14:section>
        <p14:section name="Selinger" id="{5EC5AF12-B1E0-3748-80DE-4B762E6BFA92}">
          <p14:sldIdLst>
            <p14:sldId id="461"/>
          </p14:sldIdLst>
        </p14:section>
        <p14:section name="Cost estimation" id="{C9F4513B-E663-A240-BCB4-0235A83C554B}">
          <p14:sldIdLst>
            <p14:sldId id="540"/>
            <p14:sldId id="473"/>
            <p14:sldId id="516"/>
            <p14:sldId id="517"/>
            <p14:sldId id="521"/>
            <p14:sldId id="523"/>
            <p14:sldId id="543"/>
            <p14:sldId id="538"/>
            <p14:sldId id="539"/>
            <p14:sldId id="545"/>
            <p14:sldId id="549"/>
          </p14:sldIdLst>
        </p14:section>
        <p14:section name="Selinger" id="{A95C4468-82AB-5548-B7C4-9D6321903EC4}">
          <p14:sldIdLst>
            <p14:sldId id="541"/>
            <p14:sldId id="462"/>
            <p14:sldId id="561"/>
            <p14:sldId id="470"/>
            <p14:sldId id="469"/>
            <p14:sldId id="465"/>
            <p14:sldId id="468"/>
            <p14:sldId id="475"/>
            <p14:sldId id="506"/>
            <p14:sldId id="507"/>
            <p14:sldId id="508"/>
            <p14:sldId id="484"/>
            <p14:sldId id="485"/>
            <p14:sldId id="486"/>
            <p14:sldId id="488"/>
            <p14:sldId id="489"/>
            <p14:sldId id="490"/>
            <p14:sldId id="491"/>
            <p14:sldId id="495"/>
            <p14:sldId id="570"/>
            <p14:sldId id="571"/>
            <p14:sldId id="572"/>
            <p14:sldId id="575"/>
            <p14:sldId id="573"/>
            <p14:sldId id="574"/>
          </p14:sldIdLst>
        </p14:section>
        <p14:section name="Further optimizations" id="{6FE25348-69A9-384B-9BF7-5F5C1C8C9700}">
          <p14:sldIdLst>
            <p14:sldId id="563"/>
            <p14:sldId id="564"/>
            <p14:sldId id="565"/>
            <p14:sldId id="566"/>
            <p14:sldId id="567"/>
            <p14:sldId id="568"/>
            <p14:sldId id="530"/>
            <p14:sldId id="531"/>
            <p14:sldId id="532"/>
            <p14:sldId id="534"/>
            <p14:sldId id="535"/>
            <p14:sldId id="53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5">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2529"/>
    <a:srgbClr val="DBF63C"/>
    <a:srgbClr val="FFFF99"/>
    <a:srgbClr val="0070C0"/>
    <a:srgbClr val="BACEE5"/>
    <a:srgbClr val="46AAC8"/>
    <a:srgbClr val="1F497D"/>
    <a:srgbClr val="78CEF9"/>
    <a:srgbClr val="A50021"/>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32" autoAdjust="0"/>
    <p:restoredTop sz="72929" autoAdjust="0"/>
  </p:normalViewPr>
  <p:slideViewPr>
    <p:cSldViewPr>
      <p:cViewPr varScale="1">
        <p:scale>
          <a:sx n="119" d="100"/>
          <a:sy n="119" d="100"/>
        </p:scale>
        <p:origin x="281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1" d="100"/>
        <a:sy n="171" d="100"/>
      </p:scale>
      <p:origin x="0" y="0"/>
    </p:cViewPr>
  </p:sorterViewPr>
  <p:notesViewPr>
    <p:cSldViewPr>
      <p:cViewPr varScale="1">
        <p:scale>
          <a:sx n="65" d="100"/>
          <a:sy n="65" d="100"/>
        </p:scale>
        <p:origin x="-2856" y="-102"/>
      </p:cViewPr>
      <p:guideLst>
        <p:guide orient="horz" pos="3225"/>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82275" name="Rectangle 3"/>
          <p:cNvSpPr>
            <a:spLocks noGrp="1" noChangeArrowheads="1"/>
          </p:cNvSpPr>
          <p:nvPr>
            <p:ph type="dt" sz="quarter"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82276" name="Rectangle 4"/>
          <p:cNvSpPr>
            <a:spLocks noGrp="1" noChangeArrowheads="1"/>
          </p:cNvSpPr>
          <p:nvPr>
            <p:ph type="ftr" sz="quarter" idx="2"/>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82277" name="Rectangle 5"/>
          <p:cNvSpPr>
            <a:spLocks noGrp="1" noChangeArrowheads="1"/>
          </p:cNvSpPr>
          <p:nvPr>
            <p:ph type="sldNum" sz="quarter" idx="3"/>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64D8950D-FA54-4B60-A177-B9B35B7176C4}" type="slidenum">
              <a:rPr lang="en-US"/>
              <a:pPr/>
              <a:t>‹#›</a:t>
            </a:fld>
            <a:endParaRPr lang="en-US"/>
          </a:p>
        </p:txBody>
      </p:sp>
    </p:spTree>
    <p:extLst>
      <p:ext uri="{BB962C8B-B14F-4D97-AF65-F5344CB8AC3E}">
        <p14:creationId xmlns:p14="http://schemas.microsoft.com/office/powerpoint/2010/main" val="4233035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4339" name="Rectangle 3"/>
          <p:cNvSpPr>
            <a:spLocks noGrp="1" noChangeArrowheads="1"/>
          </p:cNvSpPr>
          <p:nvPr>
            <p:ph type="dt"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4340" name="Rectangle 4"/>
          <p:cNvSpPr>
            <a:spLocks noGrp="1" noRot="1" noChangeAspect="1" noChangeArrowheads="1" noTextEdit="1"/>
          </p:cNvSpPr>
          <p:nvPr>
            <p:ph type="sldImg" idx="2"/>
          </p:nvPr>
        </p:nvSpPr>
        <p:spPr bwMode="auto">
          <a:xfrm>
            <a:off x="989013" y="765175"/>
            <a:ext cx="5121275" cy="3840163"/>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709931" y="4862101"/>
            <a:ext cx="5679440" cy="460524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42" name="Rectangle 6"/>
          <p:cNvSpPr>
            <a:spLocks noGrp="1" noChangeArrowheads="1"/>
          </p:cNvSpPr>
          <p:nvPr>
            <p:ph type="ftr" sz="quarter" idx="4"/>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4343" name="Rectangle 7"/>
          <p:cNvSpPr>
            <a:spLocks noGrp="1" noChangeArrowheads="1"/>
          </p:cNvSpPr>
          <p:nvPr>
            <p:ph type="sldNum" sz="quarter" idx="5"/>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AA2B018A-536A-4E95-B27E-3171BA8DAA5E}" type="slidenum">
              <a:rPr lang="en-US"/>
              <a:pPr/>
              <a:t>‹#›</a:t>
            </a:fld>
            <a:endParaRPr lang="en-US"/>
          </a:p>
        </p:txBody>
      </p:sp>
    </p:spTree>
    <p:extLst>
      <p:ext uri="{BB962C8B-B14F-4D97-AF65-F5344CB8AC3E}">
        <p14:creationId xmlns:p14="http://schemas.microsoft.com/office/powerpoint/2010/main" val="2726222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199"/>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a:t>
            </a:fld>
            <a:endParaRPr lang="en-US" dirty="0"/>
          </a:p>
        </p:txBody>
      </p:sp>
    </p:spTree>
    <p:extLst>
      <p:ext uri="{BB962C8B-B14F-4D97-AF65-F5344CB8AC3E}">
        <p14:creationId xmlns:p14="http://schemas.microsoft.com/office/powerpoint/2010/main" val="3556928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ChangeArrowheads="1"/>
          </p:cNvSpPr>
          <p:nvPr/>
        </p:nvSpPr>
        <p:spPr bwMode="auto">
          <a:xfrm>
            <a:off x="3857625" y="0"/>
            <a:ext cx="29479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5475" name="Rectangle 3"/>
          <p:cNvSpPr>
            <a:spLocks noChangeArrowheads="1"/>
          </p:cNvSpPr>
          <p:nvPr/>
        </p:nvSpPr>
        <p:spPr bwMode="auto">
          <a:xfrm>
            <a:off x="3857625" y="9447213"/>
            <a:ext cx="2947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436" tIns="0" rIns="19436" bIns="0" anchor="b"/>
          <a:lstStyle/>
          <a:p>
            <a:pPr algn="r" defTabSz="931863" eaLnBrk="0" hangingPunct="0"/>
            <a:r>
              <a:rPr lang="en-US" sz="1100" i="1">
                <a:solidFill>
                  <a:schemeClr val="tx1"/>
                </a:solidFill>
                <a:latin typeface="Times New Roman" pitchFamily="18" charset="0"/>
              </a:rPr>
              <a:t>10</a:t>
            </a:r>
          </a:p>
        </p:txBody>
      </p:sp>
      <p:sp>
        <p:nvSpPr>
          <p:cNvPr id="105476" name="Rectangle 4"/>
          <p:cNvSpPr>
            <a:spLocks noChangeArrowheads="1"/>
          </p:cNvSpPr>
          <p:nvPr/>
        </p:nvSpPr>
        <p:spPr bwMode="auto">
          <a:xfrm>
            <a:off x="0" y="9447213"/>
            <a:ext cx="2947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5477" name="Rectangle 5"/>
          <p:cNvSpPr>
            <a:spLocks noChangeArrowheads="1"/>
          </p:cNvSpPr>
          <p:nvPr/>
        </p:nvSpPr>
        <p:spPr bwMode="auto">
          <a:xfrm>
            <a:off x="0" y="0"/>
            <a:ext cx="29479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5478" name="Rectangle 6"/>
          <p:cNvSpPr>
            <a:spLocks noGrp="1" noRot="1" noChangeAspect="1" noChangeArrowheads="1" noTextEdit="1"/>
          </p:cNvSpPr>
          <p:nvPr>
            <p:ph type="sldImg"/>
          </p:nvPr>
        </p:nvSpPr>
        <p:spPr>
          <a:ln cap="flat"/>
        </p:spPr>
      </p:sp>
      <p:sp>
        <p:nvSpPr>
          <p:cNvPr id="105479"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a:latin typeface="Book Antiqua" pitchFamily="18" charset="0"/>
              </a:rPr>
              <a:t>Commutative:</a:t>
            </a:r>
            <a:r>
              <a:rPr lang="en-US" baseline="0" dirty="0">
                <a:latin typeface="Book Antiqua" pitchFamily="18" charset="0"/>
              </a:rPr>
              <a:t> for most join algorithms, it is important to decide which is the outer and which is the inner relation.</a:t>
            </a:r>
            <a:endParaRPr lang="el-GR" dirty="0">
              <a:latin typeface="Book Antiqua" pitchFamily="18" charset="0"/>
            </a:endParaRPr>
          </a:p>
        </p:txBody>
      </p:sp>
    </p:spTree>
    <p:extLst>
      <p:ext uri="{BB962C8B-B14F-4D97-AF65-F5344CB8AC3E}">
        <p14:creationId xmlns:p14="http://schemas.microsoft.com/office/powerpoint/2010/main" val="119600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ChangeArrowheads="1"/>
          </p:cNvSpPr>
          <p:nvPr/>
        </p:nvSpPr>
        <p:spPr bwMode="auto">
          <a:xfrm>
            <a:off x="3857625" y="0"/>
            <a:ext cx="29479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6499" name="Rectangle 3"/>
          <p:cNvSpPr>
            <a:spLocks noChangeArrowheads="1"/>
          </p:cNvSpPr>
          <p:nvPr/>
        </p:nvSpPr>
        <p:spPr bwMode="auto">
          <a:xfrm>
            <a:off x="3857625" y="9447213"/>
            <a:ext cx="2947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436" tIns="0" rIns="19436" bIns="0" anchor="b"/>
          <a:lstStyle/>
          <a:p>
            <a:pPr algn="r" defTabSz="931863" eaLnBrk="0" hangingPunct="0"/>
            <a:r>
              <a:rPr lang="en-US" sz="1100" i="1">
                <a:solidFill>
                  <a:schemeClr val="tx1"/>
                </a:solidFill>
                <a:latin typeface="Times New Roman" pitchFamily="18" charset="0"/>
              </a:rPr>
              <a:t>11</a:t>
            </a:r>
          </a:p>
        </p:txBody>
      </p:sp>
      <p:sp>
        <p:nvSpPr>
          <p:cNvPr id="106500" name="Rectangle 4"/>
          <p:cNvSpPr>
            <a:spLocks noChangeArrowheads="1"/>
          </p:cNvSpPr>
          <p:nvPr/>
        </p:nvSpPr>
        <p:spPr bwMode="auto">
          <a:xfrm>
            <a:off x="0" y="9447213"/>
            <a:ext cx="2947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6501" name="Rectangle 5"/>
          <p:cNvSpPr>
            <a:spLocks noChangeArrowheads="1"/>
          </p:cNvSpPr>
          <p:nvPr/>
        </p:nvSpPr>
        <p:spPr bwMode="auto">
          <a:xfrm>
            <a:off x="0" y="0"/>
            <a:ext cx="29479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6502" name="Rectangle 6"/>
          <p:cNvSpPr>
            <a:spLocks noGrp="1" noRot="1" noChangeAspect="1" noChangeArrowheads="1" noTextEdit="1"/>
          </p:cNvSpPr>
          <p:nvPr>
            <p:ph type="sldImg"/>
          </p:nvPr>
        </p:nvSpPr>
        <p:spPr>
          <a:ln cap="flat"/>
        </p:spPr>
      </p:sp>
      <p:sp>
        <p:nvSpPr>
          <p:cNvPr id="106503"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pPr marL="228600" indent="-228600">
              <a:buAutoNum type="arabicParenR"/>
            </a:pPr>
            <a:r>
              <a:rPr lang="en-US" dirty="0">
                <a:latin typeface="Book Antiqua" pitchFamily="18" charset="0"/>
              </a:rPr>
              <a:t>Which</a:t>
            </a:r>
            <a:r>
              <a:rPr lang="en-US" baseline="0" dirty="0">
                <a:latin typeface="Book Antiqua" pitchFamily="18" charset="0"/>
              </a:rPr>
              <a:t> query does the first expression represent? SELECT FROM R INNER JOIN S, which is identical with SELECT FROM R,S WHERE </a:t>
            </a:r>
            <a:r>
              <a:rPr lang="en-US" baseline="0" dirty="0" err="1">
                <a:latin typeface="Book Antiqua" pitchFamily="18" charset="0"/>
              </a:rPr>
              <a:t>R.sid</a:t>
            </a:r>
            <a:r>
              <a:rPr lang="en-US" baseline="0" dirty="0">
                <a:latin typeface="Book Antiqua" pitchFamily="18" charset="0"/>
              </a:rPr>
              <a:t>=</a:t>
            </a:r>
            <a:r>
              <a:rPr lang="en-US" baseline="0" dirty="0" err="1">
                <a:latin typeface="Book Antiqua" pitchFamily="18" charset="0"/>
              </a:rPr>
              <a:t>S.sid</a:t>
            </a:r>
            <a:r>
              <a:rPr lang="en-US" baseline="0" dirty="0">
                <a:latin typeface="Book Antiqua" pitchFamily="18" charset="0"/>
              </a:rPr>
              <a:t>. If the optimizer didn’t have this equivalence it would require to execute a cross product!</a:t>
            </a:r>
          </a:p>
          <a:p>
            <a:pPr marL="228600" indent="-228600">
              <a:buAutoNum type="arabicParenR"/>
            </a:pPr>
            <a:r>
              <a:rPr lang="en-US" dirty="0">
                <a:latin typeface="Book Antiqua" pitchFamily="18" charset="0"/>
              </a:rPr>
              <a:t>Important to reduce the number of</a:t>
            </a:r>
            <a:r>
              <a:rPr lang="en-US" baseline="0" dirty="0">
                <a:latin typeface="Book Antiqua" pitchFamily="18" charset="0"/>
              </a:rPr>
              <a:t> intermediary results. This is generally recommended.</a:t>
            </a:r>
          </a:p>
          <a:p>
            <a:pPr marL="228600" indent="-228600">
              <a:buAutoNum type="arabicParenR"/>
            </a:pPr>
            <a:r>
              <a:rPr lang="en-US" baseline="0" dirty="0">
                <a:latin typeface="Book Antiqua" pitchFamily="18" charset="0"/>
              </a:rPr>
              <a:t>Need to keep </a:t>
            </a:r>
            <a:r>
              <a:rPr lang="en-US" baseline="0" dirty="0" err="1">
                <a:latin typeface="Book Antiqua" pitchFamily="18" charset="0"/>
              </a:rPr>
              <a:t>sid</a:t>
            </a:r>
            <a:r>
              <a:rPr lang="en-US" baseline="0" dirty="0">
                <a:latin typeface="Book Antiqua" pitchFamily="18" charset="0"/>
              </a:rPr>
              <a:t> in the projection, otherwise join will not be defined!</a:t>
            </a:r>
          </a:p>
          <a:p>
            <a:pPr marL="228600" indent="-228600" algn="ctr">
              <a:buAutoNum type="arabicParenR"/>
            </a:pPr>
            <a:endParaRPr lang="en-US" baseline="0" dirty="0">
              <a:latin typeface="Book Antiqua" pitchFamily="18" charset="0"/>
            </a:endParaRPr>
          </a:p>
          <a:p>
            <a:pPr marL="0" indent="0">
              <a:buNone/>
            </a:pPr>
            <a:r>
              <a:rPr lang="en-US" baseline="0" dirty="0">
                <a:latin typeface="Book Antiqua" pitchFamily="18" charset="0"/>
              </a:rPr>
              <a:t>For (2), is it possible that pushing selection inside join is BAD </a:t>
            </a:r>
            <a:r>
              <a:rPr lang="en-US" b="1" baseline="0" dirty="0">
                <a:latin typeface="Book Antiqua" pitchFamily="18" charset="0"/>
              </a:rPr>
              <a:t>for performance (i.e., the right-hand equivalent is worse)</a:t>
            </a:r>
            <a:r>
              <a:rPr lang="en-US" baseline="0" dirty="0">
                <a:latin typeface="Book Antiqua" pitchFamily="18" charset="0"/>
              </a:rPr>
              <a:t>? What would happen if, e.g., I had two indexes on sailors, one on </a:t>
            </a:r>
            <a:r>
              <a:rPr lang="en-US" baseline="0" dirty="0" err="1">
                <a:latin typeface="Book Antiqua" pitchFamily="18" charset="0"/>
              </a:rPr>
              <a:t>sid</a:t>
            </a:r>
            <a:r>
              <a:rPr lang="en-US" baseline="0" dirty="0">
                <a:latin typeface="Book Antiqua" pitchFamily="18" charset="0"/>
              </a:rPr>
              <a:t> and another on age. If I push the selection below the join, then I cannot use the index on </a:t>
            </a:r>
            <a:r>
              <a:rPr lang="en-US" baseline="0" dirty="0" err="1">
                <a:latin typeface="Book Antiqua" pitchFamily="18" charset="0"/>
              </a:rPr>
              <a:t>sid</a:t>
            </a:r>
            <a:r>
              <a:rPr lang="en-US" baseline="0" dirty="0">
                <a:latin typeface="Book Antiqua" pitchFamily="18" charset="0"/>
              </a:rPr>
              <a:t> for the join </a:t>
            </a:r>
            <a:r>
              <a:rPr lang="en-US" baseline="0" dirty="0">
                <a:latin typeface="Book Antiqua" pitchFamily="18" charset="0"/>
                <a:sym typeface="Wingdings"/>
              </a:rPr>
              <a:t> cannot use index-based join algorithms</a:t>
            </a:r>
            <a:r>
              <a:rPr lang="en-US" baseline="0" dirty="0">
                <a:latin typeface="Book Antiqua" pitchFamily="18" charset="0"/>
              </a:rPr>
              <a:t>. </a:t>
            </a:r>
            <a:r>
              <a:rPr lang="en-US" baseline="0" dirty="0">
                <a:latin typeface="Book Antiqua" pitchFamily="18" charset="0"/>
                <a:sym typeface="Wingdings"/>
              </a:rPr>
              <a:t>Instead, I could just keep the selection outside the join.</a:t>
            </a:r>
          </a:p>
          <a:p>
            <a:pPr marL="0" indent="0">
              <a:buNone/>
            </a:pPr>
            <a:endParaRPr lang="en-US" baseline="0" dirty="0">
              <a:latin typeface="Book Antiqua" pitchFamily="18" charset="0"/>
            </a:endParaRPr>
          </a:p>
          <a:p>
            <a:pPr marL="228600" indent="-228600">
              <a:buAutoNum type="arabicParenR"/>
            </a:pPr>
            <a:endParaRPr lang="el-GR" dirty="0">
              <a:latin typeface="Book Antiqua" pitchFamily="18" charset="0"/>
            </a:endParaRPr>
          </a:p>
        </p:txBody>
      </p:sp>
    </p:spTree>
    <p:extLst>
      <p:ext uri="{BB962C8B-B14F-4D97-AF65-F5344CB8AC3E}">
        <p14:creationId xmlns:p14="http://schemas.microsoft.com/office/powerpoint/2010/main" val="1104289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3-way</a:t>
            </a:r>
            <a:r>
              <a:rPr lang="en-US" baseline="0" dirty="0"/>
              <a:t> join and a filter</a:t>
            </a:r>
          </a:p>
          <a:p>
            <a:endParaRPr lang="en-US" baseline="0" dirty="0"/>
          </a:p>
          <a:p>
            <a:r>
              <a:rPr lang="en-US" baseline="0" dirty="0"/>
              <a:t>Naïve approach: nested loop cross product, filter inside the cross product</a:t>
            </a:r>
          </a:p>
          <a:p>
            <a:endParaRPr lang="en-US" baseline="0" dirty="0"/>
          </a:p>
          <a:p>
            <a:r>
              <a:rPr lang="en-US" dirty="0"/>
              <a:t>Assume </a:t>
            </a:r>
            <a:r>
              <a:rPr lang="en-US" dirty="0" err="1"/>
              <a:t>avg</a:t>
            </a:r>
            <a:r>
              <a:rPr lang="en-US" dirty="0"/>
              <a:t> seek time to fetch a page 2.5 </a:t>
            </a:r>
            <a:r>
              <a:rPr lang="en-US" dirty="0" err="1"/>
              <a:t>ms</a:t>
            </a:r>
            <a:endParaRPr lang="en-US" dirty="0"/>
          </a:p>
          <a:p>
            <a:r>
              <a:rPr lang="en-US" dirty="0"/>
              <a:t>Assume each relation has 5 attributes</a:t>
            </a:r>
          </a:p>
          <a:p>
            <a:r>
              <a:rPr lang="en-US" dirty="0"/>
              <a:t>Assume 50 tuples/page</a:t>
            </a:r>
          </a:p>
          <a:p>
            <a:r>
              <a:rPr lang="en-US" dirty="0"/>
              <a:t>Assume that S join T on </a:t>
            </a:r>
            <a:r>
              <a:rPr lang="en-US" dirty="0" err="1"/>
              <a:t>sid</a:t>
            </a:r>
            <a:r>
              <a:rPr lang="en-US" dirty="0"/>
              <a:t> results each tuple of S matches with 16 tuples of T (i.e., full relation)</a:t>
            </a:r>
          </a:p>
          <a:p>
            <a:r>
              <a:rPr lang="en-US" dirty="0"/>
              <a:t>Assume that C join T on </a:t>
            </a:r>
            <a:r>
              <a:rPr lang="en-US" dirty="0" err="1"/>
              <a:t>sid</a:t>
            </a:r>
            <a:r>
              <a:rPr lang="en-US" dirty="0"/>
              <a:t> results each tuple of C matches with 160 tuples of T (i.e., full relation)</a:t>
            </a:r>
          </a:p>
          <a:p>
            <a:r>
              <a:rPr lang="en-US" dirty="0"/>
              <a:t>Assume projections happen in a pipelined fashion</a:t>
            </a:r>
          </a:p>
          <a:p>
            <a:r>
              <a:rPr lang="en-US" dirty="0"/>
              <a:t>S: 16000 tuples -&gt; 320 pages</a:t>
            </a:r>
          </a:p>
          <a:p>
            <a:r>
              <a:rPr lang="en-US" dirty="0"/>
              <a:t>T: 256000 tuples -&gt; 5120 pages</a:t>
            </a:r>
          </a:p>
          <a:p>
            <a:r>
              <a:rPr lang="en-US" dirty="0"/>
              <a:t>C: 1600 tuples -&gt; 32 pages</a:t>
            </a:r>
          </a:p>
          <a:p>
            <a:endParaRPr lang="en-US" dirty="0"/>
          </a:p>
          <a:p>
            <a:r>
              <a:rPr lang="en-US" dirty="0"/>
              <a:t>-&gt; Super-Worst </a:t>
            </a:r>
            <a:r>
              <a:rPr lang="en-US" dirty="0" err="1"/>
              <a:t>scenarion</a:t>
            </a:r>
            <a:r>
              <a:rPr lang="en-US" dirty="0"/>
              <a:t> - awful developer:</a:t>
            </a:r>
          </a:p>
          <a:p>
            <a:r>
              <a:rPr lang="en-US" dirty="0"/>
              <a:t>The </a:t>
            </a:r>
            <a:r>
              <a:rPr lang="en-US" dirty="0" err="1"/>
              <a:t>cartegian</a:t>
            </a:r>
            <a:r>
              <a:rPr lang="en-US" dirty="0"/>
              <a:t> product of fetching a page for each tuple (1 seek per tuple):</a:t>
            </a:r>
          </a:p>
          <a:p>
            <a:r>
              <a:rPr lang="en-US" dirty="0"/>
              <a:t>#tuples(C) * #tuples(S) * #tuples(T) = 1600 * 256000 * 16000 = 6553600000000 I/</a:t>
            </a:r>
            <a:r>
              <a:rPr lang="en-US" dirty="0" err="1"/>
              <a:t>Os</a:t>
            </a:r>
            <a:endParaRPr lang="en-US" dirty="0"/>
          </a:p>
          <a:p>
            <a:r>
              <a:rPr lang="en-US" dirty="0"/>
              <a:t>6553600000000*2.5 = 16384000000 s = 519.5 years</a:t>
            </a:r>
          </a:p>
          <a:p>
            <a:endParaRPr lang="en-US" dirty="0"/>
          </a:p>
          <a:p>
            <a:r>
              <a:rPr lang="en-US" dirty="0"/>
              <a:t>-&gt; Very-Bad scenario - awful developer v2:</a:t>
            </a:r>
          </a:p>
          <a:p>
            <a:r>
              <a:rPr lang="en-US" dirty="0"/>
              <a:t>The </a:t>
            </a:r>
            <a:r>
              <a:rPr lang="en-US" dirty="0" err="1"/>
              <a:t>cartegian</a:t>
            </a:r>
            <a:r>
              <a:rPr lang="en-US" dirty="0"/>
              <a:t> product but reading pages not tuples (1 seek per page).</a:t>
            </a:r>
          </a:p>
          <a:p>
            <a:r>
              <a:rPr lang="en-US" dirty="0"/>
              <a:t>#pages(C) * #pages(S) * #pages(T) = 32 * 5120 * 320 = 52428800 I/</a:t>
            </a:r>
            <a:r>
              <a:rPr lang="en-US" dirty="0" err="1"/>
              <a:t>Os</a:t>
            </a:r>
            <a:endParaRPr lang="en-US" dirty="0"/>
          </a:p>
          <a:p>
            <a:r>
              <a:rPr lang="en-US" dirty="0"/>
              <a:t>52428800 * 2.5 = 131072 s = 36 hours</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16</a:t>
            </a:fld>
            <a:endParaRPr lang="en-US"/>
          </a:p>
        </p:txBody>
      </p:sp>
    </p:spTree>
    <p:extLst>
      <p:ext uri="{BB962C8B-B14F-4D97-AF65-F5344CB8AC3E}">
        <p14:creationId xmlns:p14="http://schemas.microsoft.com/office/powerpoint/2010/main" val="454173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t>
            </a:r>
            <a:r>
              <a:rPr lang="en-US" dirty="0" err="1"/>
              <a:t>avg</a:t>
            </a:r>
            <a:r>
              <a:rPr lang="en-US" dirty="0"/>
              <a:t> seek time to fetch a page 2.5 </a:t>
            </a:r>
            <a:r>
              <a:rPr lang="en-US" dirty="0" err="1"/>
              <a:t>ms</a:t>
            </a:r>
            <a:endParaRPr lang="en-US" dirty="0"/>
          </a:p>
          <a:p>
            <a:r>
              <a:rPr lang="en-US" dirty="0"/>
              <a:t>Assume each relation has 5 attributes</a:t>
            </a:r>
          </a:p>
          <a:p>
            <a:r>
              <a:rPr lang="en-US" dirty="0"/>
              <a:t>Assume 50 tuples/page</a:t>
            </a:r>
          </a:p>
          <a:p>
            <a:r>
              <a:rPr lang="en-US" dirty="0"/>
              <a:t>Assume that S join T on </a:t>
            </a:r>
            <a:r>
              <a:rPr lang="en-US" dirty="0" err="1"/>
              <a:t>sid</a:t>
            </a:r>
            <a:r>
              <a:rPr lang="en-US" dirty="0"/>
              <a:t> results each tuple of S matches with 16 tuples of T (i.e., full relation)</a:t>
            </a:r>
          </a:p>
          <a:p>
            <a:r>
              <a:rPr lang="en-US" dirty="0"/>
              <a:t>Assume that C join T on </a:t>
            </a:r>
            <a:r>
              <a:rPr lang="en-US" dirty="0" err="1"/>
              <a:t>sid</a:t>
            </a:r>
            <a:r>
              <a:rPr lang="en-US" dirty="0"/>
              <a:t> results each tuple of C matches with 160 tuples of T (i.e., full relation)</a:t>
            </a:r>
          </a:p>
          <a:p>
            <a:r>
              <a:rPr lang="en-US" dirty="0"/>
              <a:t>Assume projections happen in a pipelined fashion</a:t>
            </a:r>
          </a:p>
          <a:p>
            <a:endParaRPr lang="en-US" dirty="0"/>
          </a:p>
          <a:p>
            <a:endParaRPr lang="en-US" dirty="0"/>
          </a:p>
          <a:p>
            <a:r>
              <a:rPr lang="en-US" dirty="0"/>
              <a:t>-&gt; Using Block Nested Loops and pushing down projection:</a:t>
            </a:r>
          </a:p>
          <a:p>
            <a:r>
              <a:rPr lang="en-US" dirty="0"/>
              <a:t>Block nested loop join cost = #pages(Outer) + #pages(Inner)*#pages(Outer)/</a:t>
            </a:r>
            <a:r>
              <a:rPr lang="en-US" dirty="0" err="1"/>
              <a:t>BlockSize</a:t>
            </a:r>
            <a:endParaRPr lang="en-US" dirty="0"/>
          </a:p>
          <a:p>
            <a:r>
              <a:rPr lang="en-US" dirty="0" err="1"/>
              <a:t>CostJoinS</a:t>
            </a:r>
            <a:r>
              <a:rPr lang="en-US" dirty="0"/>
              <a:t>-T = 320 + (5120*320)/10 = 164160 I/</a:t>
            </a:r>
            <a:r>
              <a:rPr lang="en-US" dirty="0" err="1"/>
              <a:t>Os</a:t>
            </a:r>
            <a:endParaRPr lang="en-US" dirty="0"/>
          </a:p>
          <a:p>
            <a:r>
              <a:rPr lang="en-US" dirty="0" err="1"/>
              <a:t>JoinResultS</a:t>
            </a:r>
            <a:r>
              <a:rPr lang="en-US" dirty="0"/>
              <a:t>-T = 256000 tuples with 10 attributes (25 tuples/page) = 10240 pages</a:t>
            </a:r>
          </a:p>
          <a:p>
            <a:r>
              <a:rPr lang="en-US" dirty="0"/>
              <a:t>Project (pick 2 out of the 10 attributes) 2/10*</a:t>
            </a:r>
            <a:r>
              <a:rPr lang="en-US" dirty="0" err="1"/>
              <a:t>JoinResultS</a:t>
            </a:r>
            <a:r>
              <a:rPr lang="en-US" dirty="0"/>
              <a:t>-T = 1/5 * 10240 = 2048 pages</a:t>
            </a:r>
          </a:p>
          <a:p>
            <a:r>
              <a:rPr lang="en-US" dirty="0" err="1"/>
              <a:t>CostJoinResult</a:t>
            </a:r>
            <a:r>
              <a:rPr lang="en-US" dirty="0"/>
              <a:t>-C = 32 + (32*2048)/10 = 6586 I/</a:t>
            </a:r>
            <a:r>
              <a:rPr lang="en-US" dirty="0" err="1"/>
              <a:t>Os</a:t>
            </a:r>
            <a:endParaRPr lang="en-US" dirty="0"/>
          </a:p>
          <a:p>
            <a:r>
              <a:rPr lang="en-US" dirty="0"/>
              <a:t>Total: </a:t>
            </a:r>
            <a:r>
              <a:rPr lang="en-US" dirty="0" err="1"/>
              <a:t>CostJoinS</a:t>
            </a:r>
            <a:r>
              <a:rPr lang="en-US" dirty="0"/>
              <a:t>-T + </a:t>
            </a:r>
            <a:r>
              <a:rPr lang="en-US" dirty="0" err="1"/>
              <a:t>CostJoinResult</a:t>
            </a:r>
            <a:r>
              <a:rPr lang="en-US" dirty="0"/>
              <a:t>-C = 170746 I/</a:t>
            </a:r>
            <a:r>
              <a:rPr lang="en-US" dirty="0" err="1"/>
              <a:t>Os</a:t>
            </a:r>
            <a:endParaRPr lang="en-US" dirty="0"/>
          </a:p>
          <a:p>
            <a:r>
              <a:rPr lang="en-US" dirty="0"/>
              <a:t>6890202 * 2.5 = 426.865 s = 7 minutes</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17</a:t>
            </a:fld>
            <a:endParaRPr lang="en-US"/>
          </a:p>
        </p:txBody>
      </p:sp>
    </p:spTree>
    <p:extLst>
      <p:ext uri="{BB962C8B-B14F-4D97-AF65-F5344CB8AC3E}">
        <p14:creationId xmlns:p14="http://schemas.microsoft.com/office/powerpoint/2010/main" val="635138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better if we push selection within</a:t>
            </a:r>
            <a:r>
              <a:rPr lang="en-US" baseline="0" dirty="0"/>
              <a:t> join, because then we can reduce the input of the very first join </a:t>
            </a:r>
            <a:r>
              <a:rPr lang="en-US" baseline="0" dirty="0">
                <a:sym typeface="Wingdings"/>
              </a:rPr>
              <a:t> reduce all intermediary results!</a:t>
            </a:r>
          </a:p>
          <a:p>
            <a:endParaRPr lang="en-US" baseline="0" dirty="0">
              <a:sym typeface="Wingdings"/>
            </a:endParaRPr>
          </a:p>
          <a:p>
            <a:r>
              <a:rPr lang="en-US" baseline="0" dirty="0">
                <a:sym typeface="Wingdings"/>
              </a:rPr>
              <a:t>Assume </a:t>
            </a:r>
            <a:r>
              <a:rPr lang="en-US" baseline="0" dirty="0" err="1">
                <a:sym typeface="Wingdings"/>
              </a:rPr>
              <a:t>avg</a:t>
            </a:r>
            <a:r>
              <a:rPr lang="en-US" baseline="0" dirty="0">
                <a:sym typeface="Wingdings"/>
              </a:rPr>
              <a:t> seek time to fetch a page 2.5 </a:t>
            </a:r>
            <a:r>
              <a:rPr lang="en-US" baseline="0" dirty="0" err="1">
                <a:sym typeface="Wingdings"/>
              </a:rPr>
              <a:t>ms</a:t>
            </a:r>
            <a:endParaRPr lang="en-US" baseline="0" dirty="0">
              <a:sym typeface="Wingdings"/>
            </a:endParaRPr>
          </a:p>
          <a:p>
            <a:r>
              <a:rPr lang="en-US" baseline="0" dirty="0">
                <a:sym typeface="Wingdings"/>
              </a:rPr>
              <a:t>Assume each relation has 5 attributes</a:t>
            </a:r>
          </a:p>
          <a:p>
            <a:r>
              <a:rPr lang="en-US" baseline="0" dirty="0">
                <a:sym typeface="Wingdings"/>
              </a:rPr>
              <a:t>Assume 50 tuples/page</a:t>
            </a:r>
          </a:p>
          <a:p>
            <a:r>
              <a:rPr lang="en-US" baseline="0" dirty="0">
                <a:sym typeface="Wingdings"/>
              </a:rPr>
              <a:t>Assume that S join T on </a:t>
            </a:r>
            <a:r>
              <a:rPr lang="en-US" baseline="0" dirty="0" err="1">
                <a:sym typeface="Wingdings"/>
              </a:rPr>
              <a:t>sid</a:t>
            </a:r>
            <a:r>
              <a:rPr lang="en-US" baseline="0" dirty="0">
                <a:sym typeface="Wingdings"/>
              </a:rPr>
              <a:t> results each tuple of S matches with 16 tuples of T (i.e., full relation)</a:t>
            </a:r>
          </a:p>
          <a:p>
            <a:r>
              <a:rPr lang="en-US" baseline="0" dirty="0">
                <a:sym typeface="Wingdings"/>
              </a:rPr>
              <a:t>Assume that C join T on </a:t>
            </a:r>
            <a:r>
              <a:rPr lang="en-US" baseline="0" dirty="0" err="1">
                <a:sym typeface="Wingdings"/>
              </a:rPr>
              <a:t>sid</a:t>
            </a:r>
            <a:r>
              <a:rPr lang="en-US" baseline="0" dirty="0">
                <a:sym typeface="Wingdings"/>
              </a:rPr>
              <a:t> results each tuple of C matches with 160 tuples of T (i.e., full relation)</a:t>
            </a:r>
          </a:p>
          <a:p>
            <a:r>
              <a:rPr lang="en-US" baseline="0" dirty="0">
                <a:sym typeface="Wingdings"/>
              </a:rPr>
              <a:t>Assume projections happen in a pipelined fashion</a:t>
            </a:r>
          </a:p>
          <a:p>
            <a:endParaRPr lang="en-US" baseline="0" dirty="0">
              <a:sym typeface="Wingdings"/>
            </a:endParaRPr>
          </a:p>
          <a:p>
            <a:r>
              <a:rPr lang="en-US" dirty="0"/>
              <a:t>-&gt; Push down selection &amp; re-order joins</a:t>
            </a:r>
          </a:p>
          <a:p>
            <a:r>
              <a:rPr lang="en-US" dirty="0"/>
              <a:t>assume selectivity of </a:t>
            </a:r>
            <a:r>
              <a:rPr lang="en-US" dirty="0" err="1"/>
              <a:t>C.cname</a:t>
            </a:r>
            <a:r>
              <a:rPr lang="en-US" dirty="0"/>
              <a:t>='CS101' is 1%</a:t>
            </a:r>
          </a:p>
          <a:p>
            <a:r>
              <a:rPr lang="en-US" dirty="0" err="1"/>
              <a:t>CostSelectC</a:t>
            </a:r>
            <a:r>
              <a:rPr lang="en-US" dirty="0"/>
              <a:t> = #pages(C) = 32 pages</a:t>
            </a:r>
          </a:p>
          <a:p>
            <a:r>
              <a:rPr lang="en-US" dirty="0" err="1"/>
              <a:t>ResultSelectC</a:t>
            </a:r>
            <a:r>
              <a:rPr lang="en-US" dirty="0"/>
              <a:t> = #pages(C)*0.01 = 32*0.01 = 1 page (16 tuples)</a:t>
            </a:r>
          </a:p>
          <a:p>
            <a:r>
              <a:rPr lang="en-US" dirty="0" err="1"/>
              <a:t>ResultProjectC</a:t>
            </a:r>
            <a:r>
              <a:rPr lang="en-US" dirty="0"/>
              <a:t> = 0.2*</a:t>
            </a:r>
            <a:r>
              <a:rPr lang="en-US" dirty="0" err="1"/>
              <a:t>ResultSelectC</a:t>
            </a:r>
            <a:r>
              <a:rPr lang="en-US" dirty="0"/>
              <a:t> = 0.2*32*0.01 = 1 page (16 tuples)</a:t>
            </a:r>
          </a:p>
          <a:p>
            <a:r>
              <a:rPr lang="en-US" dirty="0" err="1"/>
              <a:t>JoinCostC</a:t>
            </a:r>
            <a:r>
              <a:rPr lang="en-US" dirty="0"/>
              <a:t>-T = 1 + (1*5120)/10 = 513 I/</a:t>
            </a:r>
            <a:r>
              <a:rPr lang="en-US" dirty="0" err="1"/>
              <a:t>Os</a:t>
            </a:r>
            <a:endParaRPr lang="en-US" dirty="0"/>
          </a:p>
          <a:p>
            <a:r>
              <a:rPr lang="en-US" dirty="0"/>
              <a:t>Let's assume that each tuple of 25% of tuples of T match with a tuple of C </a:t>
            </a:r>
          </a:p>
          <a:p>
            <a:r>
              <a:rPr lang="en-US" dirty="0" err="1"/>
              <a:t>ResultJoinC</a:t>
            </a:r>
            <a:r>
              <a:rPr lang="en-US" dirty="0"/>
              <a:t>-T = 0.25*256000 = 64000 tuples (25 tuples/page) = 2560 pages</a:t>
            </a:r>
          </a:p>
          <a:p>
            <a:r>
              <a:rPr lang="en-US" dirty="0" err="1"/>
              <a:t>ResultProjectRes</a:t>
            </a:r>
            <a:r>
              <a:rPr lang="en-US" dirty="0"/>
              <a:t> = 0.1*2560 = 256 pages</a:t>
            </a:r>
          </a:p>
          <a:p>
            <a:r>
              <a:rPr lang="en-US" dirty="0" err="1"/>
              <a:t>JoinCostResult</a:t>
            </a:r>
            <a:r>
              <a:rPr lang="en-US" dirty="0"/>
              <a:t>-S = 256 + (256*320)/10 = 8448 I/</a:t>
            </a:r>
            <a:r>
              <a:rPr lang="en-US" dirty="0" err="1"/>
              <a:t>Os</a:t>
            </a:r>
            <a:endParaRPr lang="en-US" dirty="0"/>
          </a:p>
          <a:p>
            <a:r>
              <a:rPr lang="en-US" dirty="0"/>
              <a:t>Total: </a:t>
            </a:r>
            <a:r>
              <a:rPr lang="en-US" dirty="0" err="1"/>
              <a:t>CostSelectC</a:t>
            </a:r>
            <a:r>
              <a:rPr lang="en-US" dirty="0"/>
              <a:t> + </a:t>
            </a:r>
            <a:r>
              <a:rPr lang="en-US" dirty="0" err="1"/>
              <a:t>JoinCostC</a:t>
            </a:r>
            <a:r>
              <a:rPr lang="en-US" dirty="0"/>
              <a:t>-T + </a:t>
            </a:r>
            <a:r>
              <a:rPr lang="en-US" dirty="0" err="1"/>
              <a:t>JoinCostResult</a:t>
            </a:r>
            <a:r>
              <a:rPr lang="en-US" dirty="0"/>
              <a:t>-S = 8993 I/</a:t>
            </a:r>
            <a:r>
              <a:rPr lang="en-US" dirty="0" err="1"/>
              <a:t>Os</a:t>
            </a:r>
            <a:endParaRPr lang="en-US" dirty="0"/>
          </a:p>
          <a:p>
            <a:r>
              <a:rPr lang="en-US" dirty="0"/>
              <a:t>2261*2.5 = 22.4825 s</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18</a:t>
            </a:fld>
            <a:endParaRPr lang="en-US"/>
          </a:p>
        </p:txBody>
      </p:sp>
    </p:spTree>
    <p:extLst>
      <p:ext uri="{BB962C8B-B14F-4D97-AF65-F5344CB8AC3E}">
        <p14:creationId xmlns:p14="http://schemas.microsoft.com/office/powerpoint/2010/main" val="1962334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19</a:t>
            </a:fld>
            <a:endParaRPr lang="en-US"/>
          </a:p>
        </p:txBody>
      </p:sp>
    </p:spTree>
    <p:extLst>
      <p:ext uri="{BB962C8B-B14F-4D97-AF65-F5344CB8AC3E}">
        <p14:creationId xmlns:p14="http://schemas.microsoft.com/office/powerpoint/2010/main" val="182025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ORACLE + INGRES in the 70s -  Heuristics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SYSTE</a:t>
            </a:r>
            <a:r>
              <a:rPr lang="en-US" baseline="0" dirty="0"/>
              <a:t>M R: </a:t>
            </a:r>
            <a:r>
              <a:rPr lang="en-US" dirty="0"/>
              <a:t>Heuristics + Cost-based Join Order Search</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20</a:t>
            </a:fld>
            <a:endParaRPr lang="en-US"/>
          </a:p>
        </p:txBody>
      </p:sp>
    </p:spTree>
    <p:extLst>
      <p:ext uri="{BB962C8B-B14F-4D97-AF65-F5344CB8AC3E}">
        <p14:creationId xmlns:p14="http://schemas.microsoft.com/office/powerpoint/2010/main" val="19698401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21</a:t>
            </a:fld>
            <a:endParaRPr lang="en-US"/>
          </a:p>
        </p:txBody>
      </p:sp>
    </p:spTree>
    <p:extLst>
      <p:ext uri="{BB962C8B-B14F-4D97-AF65-F5344CB8AC3E}">
        <p14:creationId xmlns:p14="http://schemas.microsoft.com/office/powerpoint/2010/main" val="1615110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23</a:t>
            </a:fld>
            <a:endParaRPr lang="en-US"/>
          </a:p>
        </p:txBody>
      </p:sp>
    </p:spTree>
    <p:extLst>
      <p:ext uri="{BB962C8B-B14F-4D97-AF65-F5344CB8AC3E}">
        <p14:creationId xmlns:p14="http://schemas.microsoft.com/office/powerpoint/2010/main" val="181869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INGRES query language (QUEL),</a:t>
            </a:r>
            <a:r>
              <a:rPr lang="en-US" baseline="0" dirty="0"/>
              <a:t>  correspond to specially constructed tuples that are used for filtering out records from the tables. There is typically a one-to-one mapping between variables and tables, so </a:t>
            </a:r>
            <a:r>
              <a:rPr lang="en-US" b="1" baseline="0" dirty="0"/>
              <a:t>consider variables=tables</a:t>
            </a:r>
            <a:r>
              <a:rPr lang="en-US" baseline="0" dirty="0"/>
              <a:t>. We have 3 variables here: ARTIST, APPEARS and ALBUM.</a:t>
            </a:r>
          </a:p>
          <a:p>
            <a:endParaRPr lang="en-US" dirty="0"/>
          </a:p>
          <a:p>
            <a:r>
              <a:rPr lang="en-US" dirty="0"/>
              <a:t>The first</a:t>
            </a:r>
            <a:r>
              <a:rPr lang="en-US" baseline="0" dirty="0"/>
              <a:t> decomposition is simple. </a:t>
            </a:r>
            <a:r>
              <a:rPr lang="en-US" dirty="0"/>
              <a:t>For the first</a:t>
            </a:r>
            <a:r>
              <a:rPr lang="en-US" baseline="0" dirty="0"/>
              <a:t> query</a:t>
            </a:r>
            <a:r>
              <a:rPr lang="en-US" dirty="0"/>
              <a:t>, we</a:t>
            </a:r>
            <a:r>
              <a:rPr lang="en-US" baseline="0" dirty="0"/>
              <a:t> just execute the filter on ALBUM. We are storing the result into a temporary table temp1.</a:t>
            </a:r>
          </a:p>
          <a:p>
            <a:endParaRPr lang="en-US" dirty="0"/>
          </a:p>
          <a:p>
            <a:r>
              <a:rPr lang="en-US" baseline="0" dirty="0"/>
              <a:t>Q2 (what remains after Q1) </a:t>
            </a:r>
            <a:r>
              <a:rPr lang="en-US" dirty="0"/>
              <a:t>is still</a:t>
            </a:r>
            <a:r>
              <a:rPr lang="en-US" baseline="0" dirty="0"/>
              <a:t> not a single-variable query. it depends on both ARTIST and APPEARS. It also depends on the results of TEMP1, but we will see shortly how this will be handled. </a:t>
            </a:r>
          </a:p>
          <a:p>
            <a:r>
              <a:rPr lang="en-US" baseline="0" dirty="0"/>
              <a:t>We can break Q2 using the same approach as before, by first executing the query on appears which has a filter based on the results of Q1, and then executing the query on ARTIST based on the result of this query.</a:t>
            </a:r>
          </a:p>
        </p:txBody>
      </p:sp>
      <p:sp>
        <p:nvSpPr>
          <p:cNvPr id="4" name="Slide Number Placeholder 3"/>
          <p:cNvSpPr>
            <a:spLocks noGrp="1"/>
          </p:cNvSpPr>
          <p:nvPr>
            <p:ph type="sldNum" sz="quarter" idx="10"/>
          </p:nvPr>
        </p:nvSpPr>
        <p:spPr/>
        <p:txBody>
          <a:bodyPr/>
          <a:lstStyle/>
          <a:p>
            <a:fld id="{AA2B018A-536A-4E95-B27E-3171BA8DAA5E}" type="slidenum">
              <a:rPr lang="en-US" smtClean="0"/>
              <a:pPr/>
              <a:t>24</a:t>
            </a:fld>
            <a:endParaRPr lang="en-US"/>
          </a:p>
        </p:txBody>
      </p:sp>
    </p:spTree>
    <p:extLst>
      <p:ext uri="{BB962C8B-B14F-4D97-AF65-F5344CB8AC3E}">
        <p14:creationId xmlns:p14="http://schemas.microsoft.com/office/powerpoint/2010/main" val="37479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Pushing down selections is not always a good idea </a:t>
            </a:r>
            <a:r>
              <a:rPr lang="en-US" dirty="0">
                <a:sym typeface="Wingdings"/>
              </a:rPr>
              <a:t> sometimes they</a:t>
            </a:r>
            <a:r>
              <a:rPr lang="en-US" baseline="0" dirty="0">
                <a:sym typeface="Wingdings"/>
              </a:rPr>
              <a:t> will prohibit us to use </a:t>
            </a:r>
            <a:r>
              <a:rPr lang="en-US" dirty="0">
                <a:sym typeface="Wingdings"/>
              </a:rPr>
              <a:t>use </a:t>
            </a:r>
            <a:r>
              <a:rPr lang="en-US" dirty="0"/>
              <a:t>index-lookup</a:t>
            </a:r>
            <a:r>
              <a:rPr lang="en-US" baseline="0" dirty="0"/>
              <a:t> join algorithms </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6</a:t>
            </a:fld>
            <a:endParaRPr lang="en-US"/>
          </a:p>
        </p:txBody>
      </p:sp>
    </p:spTree>
    <p:extLst>
      <p:ext uri="{BB962C8B-B14F-4D97-AF65-F5344CB8AC3E}">
        <p14:creationId xmlns:p14="http://schemas.microsoft.com/office/powerpoint/2010/main" val="18224266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Q3 retrieves the results from Q1,</a:t>
            </a:r>
            <a:r>
              <a:rPr lang="en-US" baseline="0" dirty="0"/>
              <a:t> and </a:t>
            </a:r>
            <a:r>
              <a:rPr lang="en-US" dirty="0"/>
              <a:t>Q4</a:t>
            </a:r>
            <a:r>
              <a:rPr lang="en-US" baseline="0" dirty="0"/>
              <a:t> retrieves the results from Q3.</a:t>
            </a:r>
          </a:p>
          <a:p>
            <a:r>
              <a:rPr lang="en-US" baseline="0" dirty="0"/>
              <a:t>Now, all three queries are single-variable queries. They are also using temporary tables TEMP1 and TEMP2 but this does not </a:t>
            </a:r>
            <a:r>
              <a:rPr lang="en-US" baseline="0" dirty="0" err="1"/>
              <a:t>constiute</a:t>
            </a:r>
            <a:r>
              <a:rPr lang="en-US" baseline="0" dirty="0"/>
              <a:t> a problem.</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25</a:t>
            </a:fld>
            <a:endParaRPr lang="en-US"/>
          </a:p>
        </p:txBody>
      </p:sp>
    </p:spTree>
    <p:extLst>
      <p:ext uri="{BB962C8B-B14F-4D97-AF65-F5344CB8AC3E}">
        <p14:creationId xmlns:p14="http://schemas.microsoft.com/office/powerpoint/2010/main" val="1637163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second step INGRES</a:t>
            </a:r>
            <a:r>
              <a:rPr lang="en-US" baseline="0" dirty="0"/>
              <a:t> will start query execution, and substitution. First, Q1 will be executed. Then, Q3 by substituting TEMP1.ALBUM_ID with Q1 results. </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26</a:t>
            </a:fld>
            <a:endParaRPr lang="en-US"/>
          </a:p>
        </p:txBody>
      </p:sp>
    </p:spTree>
    <p:extLst>
      <p:ext uri="{BB962C8B-B14F-4D97-AF65-F5344CB8AC3E}">
        <p14:creationId xmlns:p14="http://schemas.microsoft.com/office/powerpoint/2010/main" val="2082257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27</a:t>
            </a:fld>
            <a:endParaRPr lang="en-US"/>
          </a:p>
        </p:txBody>
      </p:sp>
    </p:spTree>
    <p:extLst>
      <p:ext uri="{BB962C8B-B14F-4D97-AF65-F5344CB8AC3E}">
        <p14:creationId xmlns:p14="http://schemas.microsoft.com/office/powerpoint/2010/main" val="1934246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28</a:t>
            </a:fld>
            <a:endParaRPr lang="en-US"/>
          </a:p>
        </p:txBody>
      </p:sp>
    </p:spTree>
    <p:extLst>
      <p:ext uri="{BB962C8B-B14F-4D97-AF65-F5344CB8AC3E}">
        <p14:creationId xmlns:p14="http://schemas.microsoft.com/office/powerpoint/2010/main" val="14395789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Disadvantages</a:t>
            </a:r>
          </a:p>
          <a:p>
            <a:pPr marL="171450" indent="-171450">
              <a:buFontTx/>
              <a:buChar char="-"/>
            </a:pPr>
            <a:r>
              <a:rPr lang="en-US" dirty="0"/>
              <a:t>cannot generate good plans for complex</a:t>
            </a:r>
            <a:r>
              <a:rPr lang="en-US" baseline="0" dirty="0"/>
              <a:t> queries, because complex queries are not handled as a single query. They are broken down to smaller sub-queries. BUT, need to understand that when INGRES was proposed, there was no real need for complex queries. Typical table size was in the hundreds</a:t>
            </a:r>
            <a:r>
              <a:rPr lang="en-US" baseline="0" dirty="0">
                <a:sym typeface="Wingdings"/>
              </a:rPr>
              <a:t> we could do this. Hardware was anyway quite primitive compared to today  parallelism not possible. For the capabilities and </a:t>
            </a:r>
            <a:r>
              <a:rPr lang="en-US" baseline="0" dirty="0" err="1">
                <a:sym typeface="Wingdings"/>
              </a:rPr>
              <a:t>reqs</a:t>
            </a:r>
            <a:r>
              <a:rPr lang="en-US" baseline="0" dirty="0">
                <a:sym typeface="Wingdings"/>
              </a:rPr>
              <a:t> back then, a few simple rules and this substitution were sufficient to generate decent logical plans which would largely translate one-to-one</a:t>
            </a:r>
          </a:p>
          <a:p>
            <a:pPr marL="171450" indent="-171450">
              <a:buFontTx/>
              <a:buChar char="-"/>
            </a:pPr>
            <a:r>
              <a:rPr lang="en-US" baseline="0" dirty="0">
                <a:sym typeface="Wingdings"/>
              </a:rPr>
              <a:t>Join ordering is only based on cardinality/number of records. How about seek time? IO bandwidth? How about the physical properties of the data (in memory, already sorted or indexed, etc.)?</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sym typeface="Wingdings"/>
              </a:rPr>
              <a:t>Fully ignoring interdependencies between the operators. E.g., order of results produced by intermediary operators + pipelining possibilities are ignored.</a:t>
            </a:r>
          </a:p>
          <a:p>
            <a:pPr marL="171450" indent="-171450">
              <a:buFontTx/>
              <a:buChar char="-"/>
            </a:pPr>
            <a:endParaRPr lang="en-US" baseline="0" dirty="0">
              <a:sym typeface="Wingdings"/>
            </a:endParaRPr>
          </a:p>
          <a:p>
            <a:pPr marL="171450" indent="-171450">
              <a:buFontTx/>
              <a:buChar char="-"/>
            </a:pPr>
            <a:endParaRPr lang="en-US" baseline="0"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sym typeface="Wingdings"/>
              </a:rPr>
              <a:t>Remember: ORACLE was using this optimizer successfully until the mid 90s. So heuristic based optimization was successful</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29</a:t>
            </a:fld>
            <a:endParaRPr lang="en-US"/>
          </a:p>
        </p:txBody>
      </p:sp>
    </p:spTree>
    <p:extLst>
      <p:ext uri="{BB962C8B-B14F-4D97-AF65-F5344CB8AC3E}">
        <p14:creationId xmlns:p14="http://schemas.microsoft.com/office/powerpoint/2010/main" val="409344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more</a:t>
            </a:r>
            <a:r>
              <a:rPr lang="en-US" baseline="0" dirty="0"/>
              <a:t> advanced optimizer proposed by </a:t>
            </a:r>
            <a:r>
              <a:rPr lang="en-US" baseline="0" dirty="0" err="1"/>
              <a:t>Selinger</a:t>
            </a:r>
            <a:r>
              <a:rPr lang="en-US" baseline="0" dirty="0"/>
              <a:t> in 1979! Combines heuristics and cost based optimization.</a:t>
            </a:r>
          </a:p>
          <a:p>
            <a:endParaRPr lang="en-US" baseline="0" dirty="0"/>
          </a:p>
          <a:p>
            <a:r>
              <a:rPr lang="en-US" dirty="0"/>
              <a:t>SYSTEM</a:t>
            </a:r>
            <a:r>
              <a:rPr lang="en-US" baseline="0" dirty="0"/>
              <a:t> R was never commercialized but it SHAPED today’s database field. Even today, most DBs are using cost-based optimization </a:t>
            </a:r>
            <a:r>
              <a:rPr lang="en-US" baseline="0" dirty="0">
                <a:sym typeface="Wingdings"/>
              </a:rPr>
              <a:t> ideas that were developed in the 70s.</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30</a:t>
            </a:fld>
            <a:endParaRPr lang="en-US"/>
          </a:p>
        </p:txBody>
      </p:sp>
    </p:spTree>
    <p:extLst>
      <p:ext uri="{BB962C8B-B14F-4D97-AF65-F5344CB8AC3E}">
        <p14:creationId xmlns:p14="http://schemas.microsoft.com/office/powerpoint/2010/main" val="21238777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31</a:t>
            </a:fld>
            <a:endParaRPr lang="en-US"/>
          </a:p>
        </p:txBody>
      </p:sp>
    </p:spTree>
    <p:extLst>
      <p:ext uri="{BB962C8B-B14F-4D97-AF65-F5344CB8AC3E}">
        <p14:creationId xmlns:p14="http://schemas.microsoft.com/office/powerpoint/2010/main" val="1907353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account for different factors. </a:t>
            </a:r>
          </a:p>
        </p:txBody>
      </p:sp>
      <p:sp>
        <p:nvSpPr>
          <p:cNvPr id="4" name="Slide Number Placeholder 3"/>
          <p:cNvSpPr>
            <a:spLocks noGrp="1"/>
          </p:cNvSpPr>
          <p:nvPr>
            <p:ph type="sldNum" sz="quarter" idx="10"/>
          </p:nvPr>
        </p:nvSpPr>
        <p:spPr/>
        <p:txBody>
          <a:bodyPr/>
          <a:lstStyle/>
          <a:p>
            <a:fld id="{AA2B018A-536A-4E95-B27E-3171BA8DAA5E}" type="slidenum">
              <a:rPr lang="en-US" smtClean="0"/>
              <a:pPr/>
              <a:t>32</a:t>
            </a:fld>
            <a:endParaRPr lang="en-US"/>
          </a:p>
        </p:txBody>
      </p:sp>
    </p:spTree>
    <p:extLst>
      <p:ext uri="{BB962C8B-B14F-4D97-AF65-F5344CB8AC3E}">
        <p14:creationId xmlns:p14="http://schemas.microsoft.com/office/powerpoint/2010/main" val="16437790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Access path: table scan.</a:t>
            </a:r>
            <a:r>
              <a:rPr lang="en-US" baseline="0" dirty="0"/>
              <a:t> </a:t>
            </a:r>
            <a:r>
              <a:rPr lang="en-US" dirty="0"/>
              <a:t>Table</a:t>
            </a:r>
            <a:r>
              <a:rPr lang="en-US" baseline="0" dirty="0"/>
              <a:t> not sorted.</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34</a:t>
            </a:fld>
            <a:endParaRPr lang="en-US"/>
          </a:p>
        </p:txBody>
      </p:sp>
    </p:spTree>
    <p:extLst>
      <p:ext uri="{BB962C8B-B14F-4D97-AF65-F5344CB8AC3E}">
        <p14:creationId xmlns:p14="http://schemas.microsoft.com/office/powerpoint/2010/main" val="4860398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35</a:t>
            </a:fld>
            <a:endParaRPr lang="en-US"/>
          </a:p>
        </p:txBody>
      </p:sp>
    </p:spTree>
    <p:extLst>
      <p:ext uri="{BB962C8B-B14F-4D97-AF65-F5344CB8AC3E}">
        <p14:creationId xmlns:p14="http://schemas.microsoft.com/office/powerpoint/2010/main" val="4145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7</a:t>
            </a:fld>
            <a:endParaRPr lang="en-US"/>
          </a:p>
        </p:txBody>
      </p:sp>
    </p:spTree>
    <p:extLst>
      <p:ext uri="{BB962C8B-B14F-4D97-AF65-F5344CB8AC3E}">
        <p14:creationId xmlns:p14="http://schemas.microsoft.com/office/powerpoint/2010/main" val="2093587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36</a:t>
            </a:fld>
            <a:endParaRPr lang="en-US"/>
          </a:p>
        </p:txBody>
      </p:sp>
    </p:spTree>
    <p:extLst>
      <p:ext uri="{BB962C8B-B14F-4D97-AF65-F5344CB8AC3E}">
        <p14:creationId xmlns:p14="http://schemas.microsoft.com/office/powerpoint/2010/main" val="2073661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Besides IO</a:t>
            </a:r>
            <a:r>
              <a:rPr lang="en-US" baseline="0" dirty="0"/>
              <a:t> cost estimates, we also want to take into account selectivity estimates.</a:t>
            </a:r>
          </a:p>
        </p:txBody>
      </p:sp>
      <p:sp>
        <p:nvSpPr>
          <p:cNvPr id="4" name="Slide Number Placeholder 3"/>
          <p:cNvSpPr>
            <a:spLocks noGrp="1"/>
          </p:cNvSpPr>
          <p:nvPr>
            <p:ph type="sldNum" sz="quarter" idx="10"/>
          </p:nvPr>
        </p:nvSpPr>
        <p:spPr/>
        <p:txBody>
          <a:bodyPr/>
          <a:lstStyle/>
          <a:p>
            <a:fld id="{AA2B018A-536A-4E95-B27E-3171BA8DAA5E}" type="slidenum">
              <a:rPr lang="en-US" smtClean="0"/>
              <a:pPr/>
              <a:t>37</a:t>
            </a:fld>
            <a:endParaRPr lang="en-US"/>
          </a:p>
        </p:txBody>
      </p:sp>
    </p:spTree>
    <p:extLst>
      <p:ext uri="{BB962C8B-B14F-4D97-AF65-F5344CB8AC3E}">
        <p14:creationId xmlns:p14="http://schemas.microsoft.com/office/powerpoint/2010/main" val="11839499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estimates are computed</a:t>
            </a:r>
            <a:r>
              <a:rPr lang="en-US" baseline="0" dirty="0"/>
              <a:t> progressively (in some cases, user needs to instruct the </a:t>
            </a:r>
            <a:r>
              <a:rPr lang="en-US" baseline="0" dirty="0" err="1"/>
              <a:t>db</a:t>
            </a:r>
            <a:r>
              <a:rPr lang="en-US" baseline="0" dirty="0"/>
              <a:t> to re-compute them!)</a:t>
            </a:r>
          </a:p>
          <a:p>
            <a:r>
              <a:rPr lang="en-US" baseline="0" dirty="0"/>
              <a:t>If there is an index, can be read from the index.</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38</a:t>
            </a:fld>
            <a:endParaRPr lang="en-US"/>
          </a:p>
        </p:txBody>
      </p:sp>
    </p:spTree>
    <p:extLst>
      <p:ext uri="{BB962C8B-B14F-4D97-AF65-F5344CB8AC3E}">
        <p14:creationId xmlns:p14="http://schemas.microsoft.com/office/powerpoint/2010/main" val="87705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Repeat the same drill as before to estimate the selectivity</a:t>
            </a:r>
            <a:r>
              <a:rPr lang="en-US" baseline="0" dirty="0"/>
              <a:t>, but NOW use only the details of the bucket(s) necessary for the query. For example, for </a:t>
            </a:r>
            <a:r>
              <a:rPr lang="en-US" baseline="0" dirty="0" err="1"/>
              <a:t>r.age</a:t>
            </a:r>
            <a:r>
              <a:rPr lang="en-US" baseline="0" dirty="0"/>
              <a:t>=18, we only need to use the count and #keys for the bucket where 18 falls into! </a:t>
            </a:r>
            <a:r>
              <a:rPr lang="en-US" baseline="0" dirty="0">
                <a:sym typeface="Wingdings"/>
              </a:rPr>
              <a:t> more accurate.</a:t>
            </a:r>
          </a:p>
          <a:p>
            <a:endParaRPr lang="en-US" baseline="0" dirty="0">
              <a:sym typeface="Wingdings"/>
            </a:endParaRPr>
          </a:p>
          <a:p>
            <a:r>
              <a:rPr lang="en-US" baseline="0" dirty="0">
                <a:sym typeface="Wingdings"/>
              </a:rPr>
              <a:t>Clearly, both </a:t>
            </a:r>
            <a:r>
              <a:rPr lang="en-US" baseline="0" dirty="0" err="1">
                <a:sym typeface="Wingdings"/>
              </a:rPr>
              <a:t>equi</a:t>
            </a:r>
            <a:r>
              <a:rPr lang="en-US" baseline="0" dirty="0">
                <a:sym typeface="Wingdings"/>
              </a:rPr>
              <a:t>-width and </a:t>
            </a:r>
            <a:r>
              <a:rPr lang="en-US" baseline="0" dirty="0" err="1">
                <a:sym typeface="Wingdings"/>
              </a:rPr>
              <a:t>equi</a:t>
            </a:r>
            <a:r>
              <a:rPr lang="en-US" baseline="0" dirty="0">
                <a:sym typeface="Wingdings"/>
              </a:rPr>
              <a:t>-depth have their benefits for different distributions. Generally, </a:t>
            </a:r>
            <a:r>
              <a:rPr lang="en-US" baseline="0" dirty="0" err="1">
                <a:sym typeface="Wingdings"/>
              </a:rPr>
              <a:t>equi</a:t>
            </a:r>
            <a:r>
              <a:rPr lang="en-US" baseline="0" dirty="0">
                <a:sym typeface="Wingdings"/>
              </a:rPr>
              <a:t>-depth are preferred but they are more expensive to build.</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39</a:t>
            </a:fld>
            <a:endParaRPr lang="en-US"/>
          </a:p>
        </p:txBody>
      </p:sp>
    </p:spTree>
    <p:extLst>
      <p:ext uri="{BB962C8B-B14F-4D97-AF65-F5344CB8AC3E}">
        <p14:creationId xmlns:p14="http://schemas.microsoft.com/office/powerpoint/2010/main" val="289146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approach</a:t>
            </a:r>
            <a:r>
              <a:rPr lang="en-US" baseline="0" dirty="0"/>
              <a:t> </a:t>
            </a:r>
            <a:r>
              <a:rPr lang="en-US" dirty="0"/>
              <a:t>to estimate the cardinality of a join.</a:t>
            </a:r>
          </a:p>
          <a:p>
            <a:r>
              <a:rPr lang="en-US" dirty="0"/>
              <a:t>Very important because</a:t>
            </a:r>
            <a:r>
              <a:rPr lang="en-US" baseline="0" dirty="0"/>
              <a:t> we can then reorder joins to reduce the number of intermediary results as fast as possible.</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40</a:t>
            </a:fld>
            <a:endParaRPr lang="en-US"/>
          </a:p>
        </p:txBody>
      </p:sp>
    </p:spTree>
    <p:extLst>
      <p:ext uri="{BB962C8B-B14F-4D97-AF65-F5344CB8AC3E}">
        <p14:creationId xmlns:p14="http://schemas.microsoft.com/office/powerpoint/2010/main" val="9377841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41</a:t>
            </a:fld>
            <a:endParaRPr lang="en-US"/>
          </a:p>
        </p:txBody>
      </p:sp>
    </p:spTree>
    <p:extLst>
      <p:ext uri="{BB962C8B-B14F-4D97-AF65-F5344CB8AC3E}">
        <p14:creationId xmlns:p14="http://schemas.microsoft.com/office/powerpoint/2010/main" val="6936419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43</a:t>
            </a:fld>
            <a:endParaRPr lang="en-US"/>
          </a:p>
        </p:txBody>
      </p:sp>
    </p:spTree>
    <p:extLst>
      <p:ext uri="{BB962C8B-B14F-4D97-AF65-F5344CB8AC3E}">
        <p14:creationId xmlns:p14="http://schemas.microsoft.com/office/powerpoint/2010/main" val="6798648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Reason to break the query is for reducing the complexity of each individual plan </a:t>
            </a:r>
            <a:r>
              <a:rPr lang="en-US" baseline="0" dirty="0">
                <a:sym typeface="Wingdings"/>
              </a:rPr>
              <a:t> the number of possible plans. We will be optimizing each block on its own</a:t>
            </a:r>
            <a:r>
              <a:rPr lang="en-US" baseline="0" dirty="0"/>
              <a:t>.</a:t>
            </a:r>
          </a:p>
        </p:txBody>
      </p:sp>
      <p:sp>
        <p:nvSpPr>
          <p:cNvPr id="4" name="Slide Number Placeholder 3"/>
          <p:cNvSpPr>
            <a:spLocks noGrp="1"/>
          </p:cNvSpPr>
          <p:nvPr>
            <p:ph type="sldNum" sz="quarter" idx="10"/>
          </p:nvPr>
        </p:nvSpPr>
        <p:spPr/>
        <p:txBody>
          <a:bodyPr/>
          <a:lstStyle/>
          <a:p>
            <a:fld id="{AA2B018A-536A-4E95-B27E-3171BA8DAA5E}" type="slidenum">
              <a:rPr lang="en-US" smtClean="0"/>
              <a:pPr/>
              <a:t>44</a:t>
            </a:fld>
            <a:endParaRPr lang="en-US"/>
          </a:p>
        </p:txBody>
      </p:sp>
    </p:spTree>
    <p:extLst>
      <p:ext uri="{BB962C8B-B14F-4D97-AF65-F5344CB8AC3E}">
        <p14:creationId xmlns:p14="http://schemas.microsoft.com/office/powerpoint/2010/main" val="18505223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t>
            </a:r>
          </a:p>
        </p:txBody>
      </p:sp>
      <p:sp>
        <p:nvSpPr>
          <p:cNvPr id="4" name="Slide Number Placeholder 3"/>
          <p:cNvSpPr>
            <a:spLocks noGrp="1"/>
          </p:cNvSpPr>
          <p:nvPr>
            <p:ph type="sldNum" sz="quarter" idx="10"/>
          </p:nvPr>
        </p:nvSpPr>
        <p:spPr/>
        <p:txBody>
          <a:bodyPr/>
          <a:lstStyle/>
          <a:p>
            <a:fld id="{AA2B018A-536A-4E95-B27E-3171BA8DAA5E}" type="slidenum">
              <a:rPr lang="en-US" smtClean="0"/>
              <a:pPr/>
              <a:t>45</a:t>
            </a:fld>
            <a:endParaRPr lang="en-US"/>
          </a:p>
        </p:txBody>
      </p:sp>
    </p:spTree>
    <p:extLst>
      <p:ext uri="{BB962C8B-B14F-4D97-AF65-F5344CB8AC3E}">
        <p14:creationId xmlns:p14="http://schemas.microsoft.com/office/powerpoint/2010/main" val="59871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step:</a:t>
            </a:r>
            <a:r>
              <a:rPr lang="en-US" baseline="0" dirty="0"/>
              <a:t> consider each individual block.</a:t>
            </a:r>
          </a:p>
          <a:p>
            <a:r>
              <a:rPr lang="en-US" baseline="0" dirty="0"/>
              <a:t>Try to decide on the physical implementation of each operator and on the access path. </a:t>
            </a:r>
          </a:p>
          <a:p>
            <a:endParaRPr lang="en-US" baseline="0" dirty="0"/>
          </a:p>
          <a:p>
            <a:r>
              <a:rPr lang="en-US" dirty="0"/>
              <a:t>Additional heuristics</a:t>
            </a:r>
            <a:r>
              <a:rPr lang="en-US" baseline="0" dirty="0"/>
              <a:t> to reduce plan space (besides the blocks):</a:t>
            </a:r>
          </a:p>
          <a:p>
            <a:pPr marL="228600" indent="-228600">
              <a:buAutoNum type="alphaLcParenBoth"/>
            </a:pPr>
            <a:r>
              <a:rPr lang="en-US" baseline="0" dirty="0"/>
              <a:t>first decide on the access path, (b) only consider left-deep </a:t>
            </a:r>
          </a:p>
          <a:p>
            <a:pPr marL="228600" indent="-228600">
              <a:buAutoNum type="alphaLcParenBoth"/>
            </a:pPr>
            <a:endParaRPr lang="en-US" baseline="0" dirty="0"/>
          </a:p>
          <a:p>
            <a:r>
              <a:rPr lang="en-US" baseline="0" dirty="0"/>
              <a:t>Left-deep trees naturally transform to physical plans with pipelining </a:t>
            </a:r>
            <a:r>
              <a:rPr lang="en-US" baseline="0" dirty="0">
                <a:sym typeface="Wingdings"/>
              </a:rPr>
              <a:t> good, particularly for hardware that was available back in 1980s since it frequently does not require writing the intermediary results to the disk!</a:t>
            </a:r>
          </a:p>
          <a:p>
            <a:endParaRPr lang="en-US" baseline="0" dirty="0">
              <a:sym typeface="Wingdings"/>
            </a:endParaRPr>
          </a:p>
          <a:p>
            <a:r>
              <a:rPr lang="en-US" baseline="0" dirty="0"/>
              <a:t>Even today, ORACLE has a preference toward left-deep trees.</a:t>
            </a:r>
          </a:p>
          <a:p>
            <a:endParaRPr lang="en-US" baseline="0"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46</a:t>
            </a:fld>
            <a:endParaRPr lang="en-US"/>
          </a:p>
        </p:txBody>
      </p:sp>
    </p:spTree>
    <p:extLst>
      <p:ext uri="{BB962C8B-B14F-4D97-AF65-F5344CB8AC3E}">
        <p14:creationId xmlns:p14="http://schemas.microsoft.com/office/powerpoint/2010/main" val="32685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Query arrives from an external application (or a user).</a:t>
            </a:r>
            <a:r>
              <a:rPr lang="en-US" baseline="0" dirty="0"/>
              <a:t> It </a:t>
            </a:r>
            <a:r>
              <a:rPr lang="en-US" dirty="0"/>
              <a:t>enters into</a:t>
            </a:r>
            <a:r>
              <a:rPr lang="en-US" baseline="0" dirty="0"/>
              <a:t> the parser. The parser (e.g., something build by using </a:t>
            </a:r>
            <a:r>
              <a:rPr lang="en-US" baseline="0" dirty="0" err="1"/>
              <a:t>yacc</a:t>
            </a:r>
            <a:r>
              <a:rPr lang="en-US" baseline="0" dirty="0"/>
              <a:t>) will extract an AST. </a:t>
            </a:r>
          </a:p>
          <a:p>
            <a:r>
              <a:rPr lang="en-US" baseline="0" dirty="0"/>
              <a:t>This AST will be pushed into the optimizer, to extract one or more logical query plans. These plans will then also be converted to physical plans, which will describe exactly when and how each operator will be executed. Physical plans are decided based on cost estimates for each operator. This optimization and generation of the logical plan may even lead to a feedback phase, a back-and-forth between the logical and physical plan, until a good physical plan is produced. Then, the optimizer will push the best plan (with the minimum cost) to the query engine for actual execution.</a:t>
            </a:r>
          </a:p>
        </p:txBody>
      </p:sp>
      <p:sp>
        <p:nvSpPr>
          <p:cNvPr id="4" name="Slide Number Placeholder 3"/>
          <p:cNvSpPr>
            <a:spLocks noGrp="1"/>
          </p:cNvSpPr>
          <p:nvPr>
            <p:ph type="sldNum" sz="quarter" idx="10"/>
          </p:nvPr>
        </p:nvSpPr>
        <p:spPr/>
        <p:txBody>
          <a:bodyPr/>
          <a:lstStyle/>
          <a:p>
            <a:fld id="{AA2B018A-536A-4E95-B27E-3171BA8DAA5E}" type="slidenum">
              <a:rPr lang="en-US" smtClean="0"/>
              <a:pPr/>
              <a:t>8</a:t>
            </a:fld>
            <a:endParaRPr lang="en-US"/>
          </a:p>
        </p:txBody>
      </p:sp>
    </p:spTree>
    <p:extLst>
      <p:ext uri="{BB962C8B-B14F-4D97-AF65-F5344CB8AC3E}">
        <p14:creationId xmlns:p14="http://schemas.microsoft.com/office/powerpoint/2010/main" val="19540141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with a single-block query.</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47</a:t>
            </a:fld>
            <a:endParaRPr lang="en-US"/>
          </a:p>
        </p:txBody>
      </p:sp>
    </p:spTree>
    <p:extLst>
      <p:ext uri="{BB962C8B-B14F-4D97-AF65-F5344CB8AC3E}">
        <p14:creationId xmlns:p14="http://schemas.microsoft.com/office/powerpoint/2010/main" val="5946466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48</a:t>
            </a:fld>
            <a:endParaRPr lang="en-US"/>
          </a:p>
        </p:txBody>
      </p:sp>
    </p:spTree>
    <p:extLst>
      <p:ext uri="{BB962C8B-B14F-4D97-AF65-F5344CB8AC3E}">
        <p14:creationId xmlns:p14="http://schemas.microsoft.com/office/powerpoint/2010/main" val="2975441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49</a:t>
            </a:fld>
            <a:endParaRPr lang="en-US"/>
          </a:p>
        </p:txBody>
      </p:sp>
    </p:spTree>
    <p:extLst>
      <p:ext uri="{BB962C8B-B14F-4D97-AF65-F5344CB8AC3E}">
        <p14:creationId xmlns:p14="http://schemas.microsoft.com/office/powerpoint/2010/main" val="14475561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we restricted ourselves</a:t>
            </a:r>
            <a:r>
              <a:rPr lang="en-US" baseline="0" dirty="0"/>
              <a:t> to left-deep, still very expensive!</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50</a:t>
            </a:fld>
            <a:endParaRPr lang="en-US"/>
          </a:p>
        </p:txBody>
      </p:sp>
    </p:spTree>
    <p:extLst>
      <p:ext uri="{BB962C8B-B14F-4D97-AF65-F5344CB8AC3E}">
        <p14:creationId xmlns:p14="http://schemas.microsoft.com/office/powerpoint/2010/main" val="1694805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ways</a:t>
            </a:r>
            <a:r>
              <a:rPr lang="en-US" baseline="0" dirty="0"/>
              <a:t> to get A join B join D. Just pick the best one and consider it fixed</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51</a:t>
            </a:fld>
            <a:endParaRPr lang="en-US"/>
          </a:p>
        </p:txBody>
      </p:sp>
    </p:spTree>
    <p:extLst>
      <p:ext uri="{BB962C8B-B14F-4D97-AF65-F5344CB8AC3E}">
        <p14:creationId xmlns:p14="http://schemas.microsoft.com/office/powerpoint/2010/main" val="19337297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 in join defines the inner-outer table!</a:t>
            </a:r>
          </a:p>
        </p:txBody>
      </p:sp>
      <p:sp>
        <p:nvSpPr>
          <p:cNvPr id="4" name="Slide Number Placeholder 3"/>
          <p:cNvSpPr>
            <a:spLocks noGrp="1"/>
          </p:cNvSpPr>
          <p:nvPr>
            <p:ph type="sldNum" sz="quarter" idx="10"/>
          </p:nvPr>
        </p:nvSpPr>
        <p:spPr/>
        <p:txBody>
          <a:bodyPr/>
          <a:lstStyle/>
          <a:p>
            <a:fld id="{AA2B018A-536A-4E95-B27E-3171BA8DAA5E}" type="slidenum">
              <a:rPr lang="en-US" smtClean="0"/>
              <a:pPr/>
              <a:t>52</a:t>
            </a:fld>
            <a:endParaRPr lang="en-US"/>
          </a:p>
        </p:txBody>
      </p:sp>
    </p:spTree>
    <p:extLst>
      <p:ext uri="{BB962C8B-B14F-4D97-AF65-F5344CB8AC3E}">
        <p14:creationId xmlns:p14="http://schemas.microsoft.com/office/powerpoint/2010/main" val="5568623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valid</a:t>
            </a:r>
            <a:r>
              <a:rPr lang="en-US" baseline="0" dirty="0"/>
              <a:t> is the principle for optimality? It is AN ASSUMPTION! But it drastically prunes out our space!</a:t>
            </a:r>
          </a:p>
          <a:p>
            <a:endParaRPr lang="en-US" baseline="0" dirty="0"/>
          </a:p>
          <a:p>
            <a:r>
              <a:rPr lang="en-US" b="1" baseline="0" dirty="0">
                <a:solidFill>
                  <a:srgbClr val="FF0000"/>
                </a:solidFill>
              </a:rPr>
              <a:t>Reading list: Read example at section 3 from here: https://</a:t>
            </a:r>
            <a:r>
              <a:rPr lang="en-US" b="1" baseline="0" dirty="0" err="1">
                <a:solidFill>
                  <a:srgbClr val="FF0000"/>
                </a:solidFill>
              </a:rPr>
              <a:t>web.stanford.edu</a:t>
            </a:r>
            <a:r>
              <a:rPr lang="en-US" b="1" baseline="0" dirty="0">
                <a:solidFill>
                  <a:srgbClr val="FF0000"/>
                </a:solidFill>
              </a:rPr>
              <a:t>/class/cs345d-01/</a:t>
            </a:r>
            <a:r>
              <a:rPr lang="en-US" b="1" baseline="0" dirty="0" err="1">
                <a:solidFill>
                  <a:srgbClr val="FF0000"/>
                </a:solidFill>
              </a:rPr>
              <a:t>rl</a:t>
            </a:r>
            <a:r>
              <a:rPr lang="en-US" b="1" baseline="0" dirty="0">
                <a:solidFill>
                  <a:srgbClr val="FF0000"/>
                </a:solidFill>
              </a:rPr>
              <a:t>/chaudhuri98.pdf</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54</a:t>
            </a:fld>
            <a:endParaRPr lang="en-US"/>
          </a:p>
        </p:txBody>
      </p:sp>
    </p:spTree>
    <p:extLst>
      <p:ext uri="{BB962C8B-B14F-4D97-AF65-F5344CB8AC3E}">
        <p14:creationId xmlns:p14="http://schemas.microsoft.com/office/powerpoint/2010/main" val="456131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 orders technique: </a:t>
            </a:r>
          </a:p>
        </p:txBody>
      </p:sp>
      <p:sp>
        <p:nvSpPr>
          <p:cNvPr id="4" name="Slide Number Placeholder 3"/>
          <p:cNvSpPr>
            <a:spLocks noGrp="1"/>
          </p:cNvSpPr>
          <p:nvPr>
            <p:ph type="sldNum" sz="quarter" idx="10"/>
          </p:nvPr>
        </p:nvSpPr>
        <p:spPr/>
        <p:txBody>
          <a:bodyPr/>
          <a:lstStyle/>
          <a:p>
            <a:fld id="{AA2B018A-536A-4E95-B27E-3171BA8DAA5E}" type="slidenum">
              <a:rPr lang="en-US" smtClean="0"/>
              <a:pPr/>
              <a:t>56</a:t>
            </a:fld>
            <a:endParaRPr lang="en-US"/>
          </a:p>
        </p:txBody>
      </p:sp>
    </p:spTree>
    <p:extLst>
      <p:ext uri="{BB962C8B-B14F-4D97-AF65-F5344CB8AC3E}">
        <p14:creationId xmlns:p14="http://schemas.microsoft.com/office/powerpoint/2010/main" val="8449857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statistics concern</a:t>
            </a:r>
            <a:r>
              <a:rPr lang="en-US" baseline="0" dirty="0"/>
              <a:t> the actual storage</a:t>
            </a:r>
          </a:p>
          <a:p>
            <a:r>
              <a:rPr lang="en-US" baseline="0" dirty="0"/>
              <a:t>Logical statistics concern the records.</a:t>
            </a:r>
          </a:p>
          <a:p>
            <a:endParaRPr lang="en-US" baseline="0" dirty="0"/>
          </a:p>
          <a:p>
            <a:pPr marL="0" marR="0" lvl="1" indent="0" algn="l" defTabSz="914400" rtl="0" eaLnBrk="1" fontAlgn="base" latinLnBrk="0" hangingPunct="1">
              <a:lnSpc>
                <a:spcPct val="100000"/>
              </a:lnSpc>
              <a:spcBef>
                <a:spcPct val="30000"/>
              </a:spcBef>
              <a:spcAft>
                <a:spcPct val="0"/>
              </a:spcAft>
              <a:buClrTx/>
              <a:buSzTx/>
              <a:buFontTx/>
              <a:buNone/>
              <a:tabLst/>
              <a:defRPr/>
            </a:pPr>
            <a:r>
              <a:rPr lang="en-US" dirty="0"/>
              <a:t>Assumption of independence of distributions: Consider, e.g., that we have</a:t>
            </a:r>
            <a:r>
              <a:rPr lang="en-US" baseline="0" dirty="0"/>
              <a:t> two selections (age&lt;10 &amp; height &gt;1.80 m). These are typically mutually exclusive. But database doesn’t know this! it will consider selectivity of each of them only! Histograms (1-d) will be used to compute selectivity, and two </a:t>
            </a:r>
            <a:r>
              <a:rPr lang="en-US" baseline="0" dirty="0" err="1"/>
              <a:t>selectivities</a:t>
            </a:r>
            <a:r>
              <a:rPr lang="en-US" baseline="0" dirty="0"/>
              <a:t> will be multiplied!</a:t>
            </a:r>
          </a:p>
          <a:p>
            <a:pPr marL="0" marR="0" lvl="1" indent="0" algn="l" defTabSz="914400" rtl="0" eaLnBrk="1" fontAlgn="base" latinLnBrk="0" hangingPunct="1">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60</a:t>
            </a:fld>
            <a:endParaRPr lang="en-US"/>
          </a:p>
        </p:txBody>
      </p:sp>
    </p:spTree>
    <p:extLst>
      <p:ext uri="{BB962C8B-B14F-4D97-AF65-F5344CB8AC3E}">
        <p14:creationId xmlns:p14="http://schemas.microsoft.com/office/powerpoint/2010/main" val="38796975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61</a:t>
            </a:fld>
            <a:endParaRPr lang="en-US"/>
          </a:p>
        </p:txBody>
      </p:sp>
    </p:spTree>
    <p:extLst>
      <p:ext uri="{BB962C8B-B14F-4D97-AF65-F5344CB8AC3E}">
        <p14:creationId xmlns:p14="http://schemas.microsoft.com/office/powerpoint/2010/main" val="129517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completeness: </a:t>
            </a:r>
            <a:r>
              <a:rPr lang="en-US" baseline="0" dirty="0"/>
              <a:t>in terms of internal components, </a:t>
            </a:r>
            <a:r>
              <a:rPr lang="en-US" b="1" baseline="0" dirty="0"/>
              <a:t>some papers and books </a:t>
            </a:r>
            <a:r>
              <a:rPr lang="en-US" b="0" baseline="0" dirty="0"/>
              <a:t>split </a:t>
            </a:r>
            <a:r>
              <a:rPr lang="en-US" baseline="0" dirty="0"/>
              <a:t>the optimizer into two sub-components. The first one is the planner, which will produce the logical plan, and the second one is the optimizer, which will construct the physical plan. In practice, the boundaries between the planner and the optimizer are rather artificial.</a:t>
            </a:r>
          </a:p>
        </p:txBody>
      </p:sp>
      <p:sp>
        <p:nvSpPr>
          <p:cNvPr id="4" name="Slide Number Placeholder 3"/>
          <p:cNvSpPr>
            <a:spLocks noGrp="1"/>
          </p:cNvSpPr>
          <p:nvPr>
            <p:ph type="sldNum" sz="quarter" idx="10"/>
          </p:nvPr>
        </p:nvSpPr>
        <p:spPr/>
        <p:txBody>
          <a:bodyPr/>
          <a:lstStyle/>
          <a:p>
            <a:fld id="{AA2B018A-536A-4E95-B27E-3171BA8DAA5E}" type="slidenum">
              <a:rPr lang="en-US" smtClean="0"/>
              <a:pPr/>
              <a:t>9</a:t>
            </a:fld>
            <a:endParaRPr lang="en-US"/>
          </a:p>
        </p:txBody>
      </p:sp>
    </p:spTree>
    <p:extLst>
      <p:ext uri="{BB962C8B-B14F-4D97-AF65-F5344CB8AC3E}">
        <p14:creationId xmlns:p14="http://schemas.microsoft.com/office/powerpoint/2010/main" val="6531628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62</a:t>
            </a:fld>
            <a:endParaRPr lang="en-US"/>
          </a:p>
        </p:txBody>
      </p:sp>
    </p:spTree>
    <p:extLst>
      <p:ext uri="{BB962C8B-B14F-4D97-AF65-F5344CB8AC3E}">
        <p14:creationId xmlns:p14="http://schemas.microsoft.com/office/powerpoint/2010/main" val="26372197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Physical properties, </a:t>
            </a:r>
            <a:r>
              <a:rPr lang="en-US" dirty="0" err="1"/>
              <a:t>e.g</a:t>
            </a:r>
            <a:r>
              <a:rPr lang="en-US" dirty="0"/>
              <a:t>,. where it data stored, whether it is partitioned or not</a:t>
            </a:r>
          </a:p>
        </p:txBody>
      </p:sp>
      <p:sp>
        <p:nvSpPr>
          <p:cNvPr id="4" name="Slide Number Placeholder 3"/>
          <p:cNvSpPr>
            <a:spLocks noGrp="1"/>
          </p:cNvSpPr>
          <p:nvPr>
            <p:ph type="sldNum" sz="quarter" idx="10"/>
          </p:nvPr>
        </p:nvSpPr>
        <p:spPr/>
        <p:txBody>
          <a:bodyPr/>
          <a:lstStyle/>
          <a:p>
            <a:fld id="{AA2B018A-536A-4E95-B27E-3171BA8DAA5E}" type="slidenum">
              <a:rPr lang="en-US" smtClean="0"/>
              <a:pPr/>
              <a:t>63</a:t>
            </a:fld>
            <a:endParaRPr lang="en-US"/>
          </a:p>
        </p:txBody>
      </p:sp>
    </p:spTree>
    <p:extLst>
      <p:ext uri="{BB962C8B-B14F-4D97-AF65-F5344CB8AC3E}">
        <p14:creationId xmlns:p14="http://schemas.microsoft.com/office/powerpoint/2010/main" val="3969771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64</a:t>
            </a:fld>
            <a:endParaRPr lang="en-US"/>
          </a:p>
        </p:txBody>
      </p:sp>
    </p:spTree>
    <p:extLst>
      <p:ext uri="{BB962C8B-B14F-4D97-AF65-F5344CB8AC3E}">
        <p14:creationId xmlns:p14="http://schemas.microsoft.com/office/powerpoint/2010/main" val="397599222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65</a:t>
            </a:fld>
            <a:endParaRPr lang="en-US"/>
          </a:p>
        </p:txBody>
      </p:sp>
    </p:spTree>
    <p:extLst>
      <p:ext uri="{BB962C8B-B14F-4D97-AF65-F5344CB8AC3E}">
        <p14:creationId xmlns:p14="http://schemas.microsoft.com/office/powerpoint/2010/main" val="28241243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Problems:</a:t>
            </a:r>
            <a:r>
              <a:rPr lang="en-US" baseline="0" dirty="0"/>
              <a:t> </a:t>
            </a:r>
          </a:p>
          <a:p>
            <a:r>
              <a:rPr lang="en-US" baseline="0" dirty="0"/>
              <a:t>At the heuristics part, we need to apply all these heuristics (similar to INGRES, e.g., pushing down predicates and selections, checking equivalences</a:t>
            </a:r>
            <a:r>
              <a:rPr lang="mr-IN" baseline="0" dirty="0"/>
              <a:t>…</a:t>
            </a:r>
            <a:r>
              <a:rPr lang="en-US" baseline="0" dirty="0"/>
              <a:t>) BEFORE being able to even consider join orderings. If these heuristics work well, then great. If not, then too bad!</a:t>
            </a:r>
          </a:p>
          <a:p>
            <a:endParaRPr lang="en-US" baseline="0" dirty="0"/>
          </a:p>
          <a:p>
            <a:r>
              <a:rPr lang="en-US" baseline="0" dirty="0"/>
              <a:t>What if two queries are executed at the same time and the first one occupies a lot of memory? </a:t>
            </a:r>
          </a:p>
          <a:p>
            <a:endParaRPr lang="en-US" baseline="0" dirty="0"/>
          </a:p>
          <a:p>
            <a:r>
              <a:rPr lang="en-US" baseline="0" dirty="0"/>
              <a:t>Space exploration only considers joins. All other choices decided by the heuristics</a:t>
            </a:r>
          </a:p>
          <a:p>
            <a:endParaRPr lang="en-US" dirty="0"/>
          </a:p>
          <a:p>
            <a:r>
              <a:rPr lang="en-US" dirty="0"/>
              <a:t>Left deep joins used to reduce space of the plan.</a:t>
            </a:r>
            <a:r>
              <a:rPr lang="en-US" baseline="0" dirty="0"/>
              <a:t> They </a:t>
            </a:r>
            <a:r>
              <a:rPr lang="en-US" dirty="0"/>
              <a:t>were reasonable</a:t>
            </a:r>
            <a:r>
              <a:rPr lang="en-US" baseline="0" dirty="0"/>
              <a:t> many years ago, and they were preferred in order to reduce IO (pipelining) but are they reasonable now? </a:t>
            </a:r>
          </a:p>
        </p:txBody>
      </p:sp>
      <p:sp>
        <p:nvSpPr>
          <p:cNvPr id="4" name="Slide Number Placeholder 3"/>
          <p:cNvSpPr>
            <a:spLocks noGrp="1"/>
          </p:cNvSpPr>
          <p:nvPr>
            <p:ph type="sldNum" sz="quarter" idx="10"/>
          </p:nvPr>
        </p:nvSpPr>
        <p:spPr/>
        <p:txBody>
          <a:bodyPr/>
          <a:lstStyle/>
          <a:p>
            <a:fld id="{AA2B018A-536A-4E95-B27E-3171BA8DAA5E}" type="slidenum">
              <a:rPr lang="en-US" smtClean="0"/>
              <a:pPr/>
              <a:t>66</a:t>
            </a:fld>
            <a:endParaRPr lang="en-US"/>
          </a:p>
        </p:txBody>
      </p:sp>
    </p:spTree>
    <p:extLst>
      <p:ext uri="{BB962C8B-B14F-4D97-AF65-F5344CB8AC3E}">
        <p14:creationId xmlns:p14="http://schemas.microsoft.com/office/powerpoint/2010/main" val="1024256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r>
              <a:rPr lang="en-US" baseline="0" dirty="0"/>
              <a:t> small parenthesis on the impact of the optimizer. Updating the version of the optimizer can be a pain!</a:t>
            </a:r>
          </a:p>
        </p:txBody>
      </p:sp>
      <p:sp>
        <p:nvSpPr>
          <p:cNvPr id="4" name="Slide Number Placeholder 3"/>
          <p:cNvSpPr>
            <a:spLocks noGrp="1"/>
          </p:cNvSpPr>
          <p:nvPr>
            <p:ph type="sldNum" sz="quarter" idx="10"/>
          </p:nvPr>
        </p:nvSpPr>
        <p:spPr/>
        <p:txBody>
          <a:bodyPr/>
          <a:lstStyle/>
          <a:p>
            <a:fld id="{AA2B018A-536A-4E95-B27E-3171BA8DAA5E}" type="slidenum">
              <a:rPr lang="en-US" smtClean="0"/>
              <a:pPr/>
              <a:t>71</a:t>
            </a:fld>
            <a:endParaRPr lang="en-US"/>
          </a:p>
        </p:txBody>
      </p:sp>
    </p:spTree>
    <p:extLst>
      <p:ext uri="{BB962C8B-B14F-4D97-AF65-F5344CB8AC3E}">
        <p14:creationId xmlns:p14="http://schemas.microsoft.com/office/powerpoint/2010/main" val="766829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“Avoid going back to memory” -&gt; sacrifice</a:t>
            </a:r>
            <a:r>
              <a:rPr lang="en-US" baseline="0" dirty="0"/>
              <a:t> a bit in terms of latency</a:t>
            </a:r>
            <a:endParaRPr lang="en-US" dirty="0"/>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77</a:t>
            </a:fld>
            <a:endParaRPr lang="en-US"/>
          </a:p>
        </p:txBody>
      </p:sp>
    </p:spTree>
    <p:extLst>
      <p:ext uri="{BB962C8B-B14F-4D97-AF65-F5344CB8AC3E}">
        <p14:creationId xmlns:p14="http://schemas.microsoft.com/office/powerpoint/2010/main" val="1483914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10</a:t>
            </a:fld>
            <a:endParaRPr lang="en-US"/>
          </a:p>
        </p:txBody>
      </p:sp>
    </p:spTree>
    <p:extLst>
      <p:ext uri="{BB962C8B-B14F-4D97-AF65-F5344CB8AC3E}">
        <p14:creationId xmlns:p14="http://schemas.microsoft.com/office/powerpoint/2010/main" val="65592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Selections:</a:t>
            </a:r>
          </a:p>
          <a:p>
            <a:r>
              <a:rPr lang="en-US" dirty="0"/>
              <a:t>Cascade: We can nest selections</a:t>
            </a:r>
          </a:p>
          <a:p>
            <a:r>
              <a:rPr lang="en-US" dirty="0"/>
              <a:t>Commute:</a:t>
            </a:r>
            <a:r>
              <a:rPr lang="en-US" baseline="0" dirty="0"/>
              <a:t> We can change the order of selections</a:t>
            </a:r>
          </a:p>
          <a:p>
            <a:endParaRPr lang="en-US" baseline="0" dirty="0"/>
          </a:p>
          <a:p>
            <a:r>
              <a:rPr lang="en-US" baseline="0" dirty="0"/>
              <a:t>Projections: decompose a projection to sub-projections, or merge different sub-projections to a single projection</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11</a:t>
            </a:fld>
            <a:endParaRPr lang="en-US"/>
          </a:p>
        </p:txBody>
      </p:sp>
    </p:spTree>
    <p:extLst>
      <p:ext uri="{BB962C8B-B14F-4D97-AF65-F5344CB8AC3E}">
        <p14:creationId xmlns:p14="http://schemas.microsoft.com/office/powerpoint/2010/main" val="143125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a:latin typeface="Book Antiqua" pitchFamily="18" charset="0"/>
              </a:rPr>
              <a:t>1) useful if we already have an index on one of the</a:t>
            </a:r>
            <a:r>
              <a:rPr lang="en-US" baseline="0" dirty="0">
                <a:latin typeface="Book Antiqua" pitchFamily="18" charset="0"/>
              </a:rPr>
              <a:t> two (e.g., on rating). Then we can use the index to prune the tuples. ALSO, if we don’t have an index, we can get the Left-hand side </a:t>
            </a:r>
            <a:r>
              <a:rPr lang="mr-IN" baseline="0" dirty="0">
                <a:latin typeface="Book Antiqua" pitchFamily="18" charset="0"/>
              </a:rPr>
              <a:t>–</a:t>
            </a:r>
            <a:r>
              <a:rPr lang="en-US" baseline="0" dirty="0">
                <a:latin typeface="Book Antiqua" pitchFamily="18" charset="0"/>
              </a:rPr>
              <a:t> faster</a:t>
            </a:r>
          </a:p>
          <a:p>
            <a:r>
              <a:rPr lang="en-US" baseline="0" dirty="0">
                <a:latin typeface="Book Antiqua" pitchFamily="18" charset="0"/>
              </a:rPr>
              <a:t>2) This won’t work because at the right-hand side age does not pass from the inner projection</a:t>
            </a:r>
          </a:p>
          <a:p>
            <a:r>
              <a:rPr lang="en-US" baseline="0" dirty="0">
                <a:latin typeface="Book Antiqua" pitchFamily="18" charset="0"/>
              </a:rPr>
              <a:t>3) Useful when we have ‘nested’ projections (i.e., nested queries) to reduce cost.</a:t>
            </a:r>
            <a:endParaRPr lang="el-GR" dirty="0">
              <a:latin typeface="Book Antiqua" pitchFamily="18" charset="0"/>
            </a:endParaRPr>
          </a:p>
        </p:txBody>
      </p:sp>
    </p:spTree>
    <p:extLst>
      <p:ext uri="{BB962C8B-B14F-4D97-AF65-F5344CB8AC3E}">
        <p14:creationId xmlns:p14="http://schemas.microsoft.com/office/powerpoint/2010/main" val="2122913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3857625" y="0"/>
            <a:ext cx="29479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4451" name="Rectangle 3"/>
          <p:cNvSpPr>
            <a:spLocks noChangeArrowheads="1"/>
          </p:cNvSpPr>
          <p:nvPr/>
        </p:nvSpPr>
        <p:spPr bwMode="auto">
          <a:xfrm>
            <a:off x="3857625" y="9447213"/>
            <a:ext cx="2947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9436" tIns="0" rIns="19436" bIns="0" anchor="b"/>
          <a:lstStyle/>
          <a:p>
            <a:pPr algn="r" defTabSz="931863" eaLnBrk="0" hangingPunct="0"/>
            <a:r>
              <a:rPr lang="en-US" sz="1100" i="1">
                <a:solidFill>
                  <a:schemeClr val="tx1"/>
                </a:solidFill>
                <a:latin typeface="Times New Roman" pitchFamily="18" charset="0"/>
              </a:rPr>
              <a:t>11</a:t>
            </a:r>
          </a:p>
        </p:txBody>
      </p:sp>
      <p:sp>
        <p:nvSpPr>
          <p:cNvPr id="104452" name="Rectangle 4"/>
          <p:cNvSpPr>
            <a:spLocks noChangeArrowheads="1"/>
          </p:cNvSpPr>
          <p:nvPr/>
        </p:nvSpPr>
        <p:spPr bwMode="auto">
          <a:xfrm>
            <a:off x="0" y="9447213"/>
            <a:ext cx="2947988"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4453" name="Rectangle 5"/>
          <p:cNvSpPr>
            <a:spLocks noChangeArrowheads="1"/>
          </p:cNvSpPr>
          <p:nvPr/>
        </p:nvSpPr>
        <p:spPr bwMode="auto">
          <a:xfrm>
            <a:off x="0" y="0"/>
            <a:ext cx="2947988"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8276" tIns="44138" rIns="88276" bIns="44138" anchor="ctr"/>
          <a:lstStyle/>
          <a:p>
            <a:endParaRPr lang="el-GR"/>
          </a:p>
        </p:txBody>
      </p:sp>
      <p:sp>
        <p:nvSpPr>
          <p:cNvPr id="104454" name="Rectangle 6"/>
          <p:cNvSpPr>
            <a:spLocks noGrp="1" noRot="1" noChangeAspect="1" noChangeArrowheads="1" noTextEdit="1"/>
          </p:cNvSpPr>
          <p:nvPr>
            <p:ph type="sldImg"/>
          </p:nvPr>
        </p:nvSpPr>
        <p:spPr>
          <a:ln cap="flat"/>
        </p:spPr>
      </p:sp>
      <p:sp>
        <p:nvSpPr>
          <p:cNvPr id="104455" name="Rectangle 7"/>
          <p:cNvSpPr>
            <a:spLocks noGrp="1" noChangeArrowheads="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en-US" dirty="0">
                <a:latin typeface="Book Antiqua" pitchFamily="18" charset="0"/>
              </a:rPr>
              <a:t>This</a:t>
            </a:r>
            <a:r>
              <a:rPr lang="en-US" baseline="0" dirty="0">
                <a:latin typeface="Book Antiqua" pitchFamily="18" charset="0"/>
              </a:rPr>
              <a:t> is useful because it can drastically reduce memory requirements. We can push projections (extended with all the used attributes) just over </a:t>
            </a:r>
          </a:p>
          <a:p>
            <a:r>
              <a:rPr lang="en-US" baseline="0" dirty="0">
                <a:latin typeface="Book Antiqua" pitchFamily="18" charset="0"/>
              </a:rPr>
              <a:t>the data </a:t>
            </a:r>
            <a:r>
              <a:rPr lang="en-US" baseline="0" dirty="0">
                <a:latin typeface="Book Antiqua" pitchFamily="18" charset="0"/>
                <a:sym typeface="Wingdings"/>
              </a:rPr>
              <a:t> if we need to materialize the results, require less memory because the size of the projected tuples will be smaller</a:t>
            </a:r>
            <a:r>
              <a:rPr lang="en-US" baseline="0" dirty="0">
                <a:latin typeface="Book Antiqua" pitchFamily="18" charset="0"/>
              </a:rPr>
              <a:t>.</a:t>
            </a:r>
          </a:p>
          <a:p>
            <a:endParaRPr lang="el-GR" dirty="0">
              <a:latin typeface="Book Antiqua" pitchFamily="18" charset="0"/>
            </a:endParaRPr>
          </a:p>
        </p:txBody>
      </p:sp>
    </p:spTree>
    <p:extLst>
      <p:ext uri="{BB962C8B-B14F-4D97-AF65-F5344CB8AC3E}">
        <p14:creationId xmlns:p14="http://schemas.microsoft.com/office/powerpoint/2010/main" val="1678182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3315" name="Rectangle 3"/>
          <p:cNvSpPr>
            <a:spLocks noGrp="1" noChangeArrowheads="1"/>
          </p:cNvSpPr>
          <p:nvPr>
            <p:ph type="subTitle" idx="1"/>
          </p:nvPr>
        </p:nvSpPr>
        <p:spPr>
          <a:xfrm>
            <a:off x="685800" y="3886200"/>
            <a:ext cx="7772400" cy="1752600"/>
          </a:xfrm>
        </p:spPr>
        <p:txBody>
          <a:bodyPr/>
          <a:lstStyle>
            <a:lvl1pPr marL="0" indent="0">
              <a:buFontTx/>
              <a:buNone/>
              <a:defRPr/>
            </a:lvl1pPr>
          </a:lstStyle>
          <a:p>
            <a:r>
              <a:rPr lang="en-US"/>
              <a:t>Click to edit Master subtitle style</a:t>
            </a:r>
          </a:p>
        </p:txBody>
      </p:sp>
      <p:grpSp>
        <p:nvGrpSpPr>
          <p:cNvPr id="13319" name="Group 7"/>
          <p:cNvGrpSpPr>
            <a:grpSpLocks noChangeAspect="1"/>
          </p:cNvGrpSpPr>
          <p:nvPr/>
        </p:nvGrpSpPr>
        <p:grpSpPr bwMode="auto">
          <a:xfrm>
            <a:off x="7162800" y="6096000"/>
            <a:ext cx="1590675" cy="457200"/>
            <a:chOff x="3269" y="1445"/>
            <a:chExt cx="1680" cy="482"/>
          </a:xfrm>
        </p:grpSpPr>
        <p:sp>
          <p:nvSpPr>
            <p:cNvPr id="13320" name="Rectangle 8"/>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a:p>
          </p:txBody>
        </p:sp>
        <p:sp>
          <p:nvSpPr>
            <p:cNvPr id="13321" name="Freeform 9"/>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3322" name="Freeform 10"/>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sp>
          <p:nvSpPr>
            <p:cNvPr id="13323" name="Freeform 11"/>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a:p>
          </p:txBody>
        </p:sp>
        <p:sp>
          <p:nvSpPr>
            <p:cNvPr id="13324" name="Freeform 12"/>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a:p>
          </p:txBody>
        </p:sp>
        <p:sp>
          <p:nvSpPr>
            <p:cNvPr id="13325" name="Freeform 13"/>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a:p>
          </p:txBody>
        </p:sp>
        <p:sp>
          <p:nvSpPr>
            <p:cNvPr id="13326" name="Rectangle 14"/>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a:p>
          </p:txBody>
        </p:sp>
        <p:sp>
          <p:nvSpPr>
            <p:cNvPr id="13327" name="Freeform 15"/>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a:p>
          </p:txBody>
        </p:sp>
      </p:grpSp>
      <p:pic>
        <p:nvPicPr>
          <p:cNvPr id="13" name="Picture 12" descr="dias_color_proposals_0142_3D_medium.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8104" y="6058082"/>
            <a:ext cx="1468760" cy="5711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A4B124F-D3AE-4AEB-B238-04968465F6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05E198-EA6C-4BFE-A482-9201B0249C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hart Placeholder 2"/>
          <p:cNvSpPr>
            <a:spLocks noGrp="1"/>
          </p:cNvSpPr>
          <p:nvPr>
            <p:ph type="chart" sz="half" idx="1"/>
          </p:nvPr>
        </p:nvSpPr>
        <p:spPr>
          <a:xfrm>
            <a:off x="457200" y="1219200"/>
            <a:ext cx="4038600" cy="4906963"/>
          </a:xfrm>
        </p:spPr>
        <p:txBody>
          <a:bodyPr/>
          <a:lstStyle/>
          <a:p>
            <a:r>
              <a:rPr lang="en-US"/>
              <a:t>Click icon to add chart</a:t>
            </a:r>
          </a:p>
        </p:txBody>
      </p:sp>
      <p:sp>
        <p:nvSpPr>
          <p:cNvPr id="4" name="Text Placeholder 3"/>
          <p:cNvSpPr>
            <a:spLocks noGrp="1"/>
          </p:cNvSpPr>
          <p:nvPr>
            <p:ph type="body"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438400" cy="476250"/>
          </a:xfrm>
        </p:spPr>
        <p:txBody>
          <a:bodyPr/>
          <a:lstStyle>
            <a:lvl1pPr>
              <a:defRPr/>
            </a:lvl1pPr>
          </a:lstStyle>
          <a:p>
            <a:fld id="{1C2F872F-421D-4B65-AAA3-129D049C92A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Text Placeholder 2"/>
          <p:cNvSpPr>
            <a:spLocks noGrp="1"/>
          </p:cNvSpPr>
          <p:nvPr>
            <p:ph type="body" sz="half" idx="1"/>
          </p:nvPr>
        </p:nvSpPr>
        <p:spPr>
          <a:xfrm>
            <a:off x="457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438400" cy="476250"/>
          </a:xfrm>
        </p:spPr>
        <p:txBody>
          <a:bodyPr/>
          <a:lstStyle>
            <a:lvl1pPr>
              <a:defRPr/>
            </a:lvl1pPr>
          </a:lstStyle>
          <a:p>
            <a:fld id="{3B99274B-176E-435C-8857-84979719B9CE}"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hart Placeholder 2"/>
          <p:cNvSpPr>
            <a:spLocks noGrp="1"/>
          </p:cNvSpPr>
          <p:nvPr>
            <p:ph type="chart" idx="1"/>
          </p:nvPr>
        </p:nvSpPr>
        <p:spPr>
          <a:xfrm>
            <a:off x="457200" y="1219200"/>
            <a:ext cx="8229600" cy="4906963"/>
          </a:xfrm>
        </p:spPr>
        <p:txBody>
          <a:bodyPr/>
          <a:lstStyle/>
          <a:p>
            <a:r>
              <a:rPr lang="en-US"/>
              <a:t>Click icon to add chart</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438400" cy="476250"/>
          </a:xfrm>
        </p:spPr>
        <p:txBody>
          <a:bodyPr/>
          <a:lstStyle>
            <a:lvl1pPr>
              <a:defRPr/>
            </a:lvl1pPr>
          </a:lstStyle>
          <a:p>
            <a:fld id="{E783343F-3840-485D-A731-06527D2D3B6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5B54189-C436-47D0-AC37-8484B13A8E1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CF5F9E2-ACF0-4066-8FCC-6FF3D74F209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1462274-4D91-4102-8B2B-567009310D1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78409BE-044C-40FD-B391-8DFF2F79F7C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3E970BD-9972-4D08-B83E-9264E792A2B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43FC239-7393-457C-9CC3-689C6419CA6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C460BC-0006-4CBA-B4E4-B3FFD2C25EC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F874E61-B26F-43A7-8A14-05F02F28A83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219200"/>
            <a:ext cx="82296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6553200" y="6245225"/>
            <a:ext cx="2438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bg1">
                    <a:lumMod val="50000"/>
                  </a:schemeClr>
                </a:solidFill>
              </a:defRPr>
            </a:lvl1pPr>
          </a:lstStyle>
          <a:p>
            <a:fld id="{E150ECFD-5807-44D9-AF3B-3260B807F6AB}" type="slidenum">
              <a:rPr lang="en-US" smtClean="0"/>
              <a:pPr/>
              <a:t>‹#›</a:t>
            </a:fld>
            <a:endParaRPr lang="en-US" dirty="0"/>
          </a:p>
        </p:txBody>
      </p:sp>
      <p:grpSp>
        <p:nvGrpSpPr>
          <p:cNvPr id="1232" name="Group 208"/>
          <p:cNvGrpSpPr>
            <a:grpSpLocks noChangeAspect="1"/>
          </p:cNvGrpSpPr>
          <p:nvPr/>
        </p:nvGrpSpPr>
        <p:grpSpPr bwMode="auto">
          <a:xfrm>
            <a:off x="8093075" y="0"/>
            <a:ext cx="1050925" cy="301625"/>
            <a:chOff x="3269" y="1445"/>
            <a:chExt cx="1680" cy="482"/>
          </a:xfrm>
        </p:grpSpPr>
        <p:sp>
          <p:nvSpPr>
            <p:cNvPr id="1224" name="Rectangle 200"/>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a:p>
          </p:txBody>
        </p:sp>
        <p:sp>
          <p:nvSpPr>
            <p:cNvPr id="1225" name="Freeform 201"/>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226" name="Freeform 202"/>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sp>
          <p:nvSpPr>
            <p:cNvPr id="1227" name="Freeform 203"/>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a:p>
          </p:txBody>
        </p:sp>
        <p:sp>
          <p:nvSpPr>
            <p:cNvPr id="1228" name="Freeform 204"/>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a:p>
          </p:txBody>
        </p:sp>
        <p:sp>
          <p:nvSpPr>
            <p:cNvPr id="1229" name="Freeform 205"/>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a:p>
          </p:txBody>
        </p:sp>
        <p:sp>
          <p:nvSpPr>
            <p:cNvPr id="1230" name="Rectangle 206"/>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a:p>
          </p:txBody>
        </p:sp>
        <p:sp>
          <p:nvSpPr>
            <p:cNvPr id="1231" name="Freeform 207"/>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a:p>
          </p:txBody>
        </p:sp>
      </p:grpSp>
      <p:grpSp>
        <p:nvGrpSpPr>
          <p:cNvPr id="1242" name="Group 218"/>
          <p:cNvGrpSpPr>
            <a:grpSpLocks/>
          </p:cNvGrpSpPr>
          <p:nvPr/>
        </p:nvGrpSpPr>
        <p:grpSpPr bwMode="auto">
          <a:xfrm>
            <a:off x="0" y="0"/>
            <a:ext cx="8270875" cy="300038"/>
            <a:chOff x="4608" y="240"/>
            <a:chExt cx="362" cy="189"/>
          </a:xfrm>
        </p:grpSpPr>
        <p:sp>
          <p:nvSpPr>
            <p:cNvPr id="1235" name="Freeform 211"/>
            <p:cNvSpPr>
              <a:spLocks noChangeAspect="1"/>
            </p:cNvSpPr>
            <p:nvPr userDrawn="1"/>
          </p:nvSpPr>
          <p:spPr bwMode="auto">
            <a:xfrm>
              <a:off x="4608" y="240"/>
              <a:ext cx="215" cy="189"/>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236" name="Freeform 212"/>
            <p:cNvSpPr>
              <a:spLocks noChangeAspect="1"/>
            </p:cNvSpPr>
            <p:nvPr userDrawn="1"/>
          </p:nvSpPr>
          <p:spPr bwMode="auto">
            <a:xfrm>
              <a:off x="4752" y="240"/>
              <a:ext cx="218" cy="189"/>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grpSp>
      <p:pic>
        <p:nvPicPr>
          <p:cNvPr id="17" name="Picture 4" descr="C:\Users\kingherc\Desktop\svn\2013-damon-scheduler\technohour\tmp\Untitled-4.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524328" y="19890"/>
            <a:ext cx="745594" cy="28990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Calibri" pitchFamily="34" charset="0"/>
          <a:cs typeface="Arial" charset="0"/>
        </a:defRPr>
      </a:lvl2pPr>
      <a:lvl3pPr algn="l" rtl="0" eaLnBrk="1" fontAlgn="base" hangingPunct="1">
        <a:spcBef>
          <a:spcPct val="0"/>
        </a:spcBef>
        <a:spcAft>
          <a:spcPct val="0"/>
        </a:spcAft>
        <a:defRPr sz="4400">
          <a:solidFill>
            <a:schemeClr val="tx2"/>
          </a:solidFill>
          <a:latin typeface="Calibri" pitchFamily="34" charset="0"/>
          <a:cs typeface="Arial" charset="0"/>
        </a:defRPr>
      </a:lvl3pPr>
      <a:lvl4pPr algn="l" rtl="0" eaLnBrk="1" fontAlgn="base" hangingPunct="1">
        <a:spcBef>
          <a:spcPct val="0"/>
        </a:spcBef>
        <a:spcAft>
          <a:spcPct val="0"/>
        </a:spcAft>
        <a:defRPr sz="4400">
          <a:solidFill>
            <a:schemeClr val="tx2"/>
          </a:solidFill>
          <a:latin typeface="Calibri" pitchFamily="34" charset="0"/>
          <a:cs typeface="Arial" charset="0"/>
        </a:defRPr>
      </a:lvl4pPr>
      <a:lvl5pPr algn="l" rtl="0" eaLnBrk="1" fontAlgn="base" hangingPunct="1">
        <a:spcBef>
          <a:spcPct val="0"/>
        </a:spcBef>
        <a:spcAft>
          <a:spcPct val="0"/>
        </a:spcAft>
        <a:defRPr sz="4400">
          <a:solidFill>
            <a:schemeClr val="tx2"/>
          </a:solidFill>
          <a:latin typeface="Calibri" pitchFamily="34" charset="0"/>
          <a:cs typeface="Arial" charset="0"/>
        </a:defRPr>
      </a:lvl5pPr>
      <a:lvl6pPr marL="457200" algn="l" rtl="0" eaLnBrk="1" fontAlgn="base" hangingPunct="1">
        <a:spcBef>
          <a:spcPct val="0"/>
        </a:spcBef>
        <a:spcAft>
          <a:spcPct val="0"/>
        </a:spcAft>
        <a:defRPr sz="4400">
          <a:solidFill>
            <a:schemeClr val="tx2"/>
          </a:solidFill>
          <a:latin typeface="Calibri" pitchFamily="34" charset="0"/>
          <a:cs typeface="Arial" charset="0"/>
        </a:defRPr>
      </a:lvl6pPr>
      <a:lvl7pPr marL="914400" algn="l" rtl="0" eaLnBrk="1" fontAlgn="base" hangingPunct="1">
        <a:spcBef>
          <a:spcPct val="0"/>
        </a:spcBef>
        <a:spcAft>
          <a:spcPct val="0"/>
        </a:spcAft>
        <a:defRPr sz="4400">
          <a:solidFill>
            <a:schemeClr val="tx2"/>
          </a:solidFill>
          <a:latin typeface="Calibri" pitchFamily="34" charset="0"/>
          <a:cs typeface="Arial" charset="0"/>
        </a:defRPr>
      </a:lvl7pPr>
      <a:lvl8pPr marL="1371600" algn="l" rtl="0" eaLnBrk="1" fontAlgn="base" hangingPunct="1">
        <a:spcBef>
          <a:spcPct val="0"/>
        </a:spcBef>
        <a:spcAft>
          <a:spcPct val="0"/>
        </a:spcAft>
        <a:defRPr sz="4400">
          <a:solidFill>
            <a:schemeClr val="tx2"/>
          </a:solidFill>
          <a:latin typeface="Calibri" pitchFamily="34" charset="0"/>
          <a:cs typeface="Arial" charset="0"/>
        </a:defRPr>
      </a:lvl8pPr>
      <a:lvl9pPr marL="1828800" algn="l" rtl="0" eaLnBrk="1" fontAlgn="base" hangingPunct="1">
        <a:spcBef>
          <a:spcPct val="0"/>
        </a:spcBef>
        <a:spcAft>
          <a:spcPct val="0"/>
        </a:spcAft>
        <a:defRPr sz="4400">
          <a:solidFill>
            <a:schemeClr val="tx2"/>
          </a:solidFill>
          <a:latin typeface="Calibri" pitchFamily="34"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3.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xkcd.com/221/" TargetMode="Externa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rampant-books.com/book_1002_oracle_tuning_definitive_reference_2nd_ed.htm"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hyperlink" Target="http://www.dba-oracle.com/t_11g_upgrade_performance_gotchas.htm" TargetMode="External"/><Relationship Id="rId4" Type="http://schemas.openxmlformats.org/officeDocument/2006/relationships/hyperlink" Target="http://www.dba-oracle.com/t_10g_migration_tips.ht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5"/>
          <p:cNvSpPr txBox="1">
            <a:spLocks/>
          </p:cNvSpPr>
          <p:nvPr/>
        </p:nvSpPr>
        <p:spPr bwMode="auto">
          <a:xfrm>
            <a:off x="0" y="5387975"/>
            <a:ext cx="5173960" cy="1470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Tx/>
              <a:buNone/>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r>
              <a:rPr lang="en-US" sz="2400" kern="0" dirty="0"/>
              <a:t>Some slides adapted from: </a:t>
            </a:r>
          </a:p>
          <a:p>
            <a:pPr marL="342900" indent="-342900">
              <a:buFont typeface="Arial" charset="0"/>
              <a:buChar char="•"/>
            </a:pPr>
            <a:r>
              <a:rPr lang="en-US" sz="2400" kern="0" dirty="0"/>
              <a:t>Andy </a:t>
            </a:r>
            <a:r>
              <a:rPr lang="en-US" sz="2400" kern="0" dirty="0" err="1"/>
              <a:t>Pavlo</a:t>
            </a:r>
            <a:endParaRPr lang="en-US" sz="2400" kern="0" dirty="0"/>
          </a:p>
          <a:p>
            <a:pPr marL="342900" indent="-342900">
              <a:buFont typeface="Arial" charset="0"/>
              <a:buChar char="•"/>
            </a:pPr>
            <a:r>
              <a:rPr lang="en-US" sz="2400" kern="0" dirty="0"/>
              <a:t>CS-322</a:t>
            </a:r>
          </a:p>
        </p:txBody>
      </p:sp>
      <p:sp>
        <p:nvSpPr>
          <p:cNvPr id="10" name="Title 4"/>
          <p:cNvSpPr>
            <a:spLocks noGrp="1"/>
          </p:cNvSpPr>
          <p:nvPr>
            <p:ph type="ctrTitle"/>
          </p:nvPr>
        </p:nvSpPr>
        <p:spPr>
          <a:xfrm>
            <a:off x="685800" y="625222"/>
            <a:ext cx="7772400" cy="1470025"/>
          </a:xfrm>
        </p:spPr>
        <p:txBody>
          <a:bodyPr/>
          <a:lstStyle/>
          <a:p>
            <a:r>
              <a:rPr lang="en-US" dirty="0"/>
              <a:t>CS422</a:t>
            </a:r>
            <a:br>
              <a:rPr lang="en-US" dirty="0"/>
            </a:br>
            <a:r>
              <a:rPr lang="en-US" dirty="0"/>
              <a:t>Database systems</a:t>
            </a:r>
          </a:p>
        </p:txBody>
      </p:sp>
      <p:sp>
        <p:nvSpPr>
          <p:cNvPr id="11" name="Subtitle 5"/>
          <p:cNvSpPr>
            <a:spLocks noGrp="1"/>
          </p:cNvSpPr>
          <p:nvPr>
            <p:ph type="subTitle" idx="1"/>
          </p:nvPr>
        </p:nvSpPr>
        <p:spPr>
          <a:xfrm>
            <a:off x="685800" y="2493374"/>
            <a:ext cx="7772400" cy="1296144"/>
          </a:xfrm>
        </p:spPr>
        <p:txBody>
          <a:bodyPr anchor="b" anchorCtr="0"/>
          <a:lstStyle/>
          <a:p>
            <a:endParaRPr lang="en-US" sz="2400" dirty="0"/>
          </a:p>
          <a:p>
            <a:pPr algn="ctr"/>
            <a:r>
              <a:rPr lang="en-US" sz="2400"/>
              <a:t>Query </a:t>
            </a:r>
            <a:r>
              <a:rPr lang="en-US" sz="2400" dirty="0"/>
              <a:t>Optimization</a:t>
            </a:r>
          </a:p>
          <a:p>
            <a:pPr algn="ctr"/>
            <a:r>
              <a:rPr lang="en-US" sz="2400" dirty="0"/>
              <a:t>Data-Intensive Applications and Systems (DIAS) Laboratory</a:t>
            </a:r>
            <a:br>
              <a:rPr lang="en-US" sz="2400" dirty="0"/>
            </a:br>
            <a:r>
              <a:rPr lang="fr-FR" sz="2400" dirty="0"/>
              <a:t>École Polytechnique Fédérale de Lausanne</a:t>
            </a:r>
            <a:endParaRPr lang="el-GR" sz="2400" dirty="0"/>
          </a:p>
        </p:txBody>
      </p:sp>
      <p:sp>
        <p:nvSpPr>
          <p:cNvPr id="12" name="Rectangle 11"/>
          <p:cNvSpPr/>
          <p:nvPr/>
        </p:nvSpPr>
        <p:spPr>
          <a:xfrm>
            <a:off x="2645030" y="4077072"/>
            <a:ext cx="3853940" cy="830997"/>
          </a:xfrm>
          <a:prstGeom prst="rect">
            <a:avLst/>
          </a:prstGeom>
        </p:spPr>
        <p:txBody>
          <a:bodyPr wrap="none">
            <a:spAutoFit/>
          </a:bodyPr>
          <a:lstStyle/>
          <a:p>
            <a:r>
              <a:rPr lang="en-US" i="1" dirty="0"/>
              <a:t>“Man plans, and God laughs”</a:t>
            </a:r>
            <a:br>
              <a:rPr lang="en-US" i="1" dirty="0"/>
            </a:br>
            <a:r>
              <a:rPr lang="en-US" i="1" dirty="0"/>
              <a:t>– Yiddish proverb</a:t>
            </a:r>
          </a:p>
        </p:txBody>
      </p:sp>
    </p:spTree>
    <p:extLst>
      <p:ext uri="{BB962C8B-B14F-4D97-AF65-F5344CB8AC3E}">
        <p14:creationId xmlns:p14="http://schemas.microsoft.com/office/powerpoint/2010/main" val="15035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Algebra Equivalences</a:t>
            </a:r>
          </a:p>
        </p:txBody>
      </p:sp>
      <p:sp>
        <p:nvSpPr>
          <p:cNvPr id="3" name="Content Placeholder 2"/>
          <p:cNvSpPr>
            <a:spLocks noGrp="1"/>
          </p:cNvSpPr>
          <p:nvPr>
            <p:ph idx="1"/>
          </p:nvPr>
        </p:nvSpPr>
        <p:spPr/>
        <p:txBody>
          <a:bodyPr/>
          <a:lstStyle/>
          <a:p>
            <a:r>
              <a:rPr lang="en-US" dirty="0"/>
              <a:t>Key concept in optimization: Equivalences</a:t>
            </a:r>
          </a:p>
          <a:p>
            <a:r>
              <a:rPr lang="en-US" dirty="0"/>
              <a:t>Two relational algebra expressions are said to be </a:t>
            </a:r>
            <a:r>
              <a:rPr lang="en-US" b="1" dirty="0"/>
              <a:t>equivalent </a:t>
            </a:r>
            <a:r>
              <a:rPr lang="en-US" dirty="0"/>
              <a:t>if </a:t>
            </a:r>
            <a:r>
              <a:rPr lang="en-US" dirty="0">
                <a:solidFill>
                  <a:srgbClr val="6F2529"/>
                </a:solidFill>
              </a:rPr>
              <a:t>on every legal database instance</a:t>
            </a:r>
            <a:r>
              <a:rPr lang="en-US" dirty="0"/>
              <a:t> the two expressions generate the same set of tuples. </a:t>
            </a:r>
          </a:p>
          <a:p>
            <a:endParaRPr lang="en-US" dirty="0"/>
          </a:p>
          <a:p>
            <a:r>
              <a:rPr lang="en-US" i="1" dirty="0"/>
              <a:t>All roads lead to Rome. </a:t>
            </a:r>
            <a:br>
              <a:rPr lang="en-US" i="1" dirty="0"/>
            </a:br>
            <a:r>
              <a:rPr lang="en-US" i="1" dirty="0"/>
              <a:t>But some of them are </a:t>
            </a:r>
            <a:br>
              <a:rPr lang="en-US" i="1" dirty="0"/>
            </a:br>
            <a:r>
              <a:rPr lang="en-US" i="1" dirty="0"/>
              <a:t>more efficient!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10</a:t>
            </a:fld>
            <a:endParaRPr lang="en-US"/>
          </a:p>
        </p:txBody>
      </p:sp>
      <p:pic>
        <p:nvPicPr>
          <p:cNvPr id="5" name="Picture 4"/>
          <p:cNvPicPr>
            <a:picLocks noChangeAspect="1"/>
          </p:cNvPicPr>
          <p:nvPr/>
        </p:nvPicPr>
        <p:blipFill>
          <a:blip r:embed="rId3"/>
          <a:stretch>
            <a:fillRect/>
          </a:stretch>
        </p:blipFill>
        <p:spPr>
          <a:xfrm>
            <a:off x="4836507" y="3672681"/>
            <a:ext cx="4139952" cy="2711669"/>
          </a:xfrm>
          <a:prstGeom prst="rect">
            <a:avLst/>
          </a:prstGeom>
        </p:spPr>
      </p:pic>
    </p:spTree>
    <p:extLst>
      <p:ext uri="{BB962C8B-B14F-4D97-AF65-F5344CB8AC3E}">
        <p14:creationId xmlns:p14="http://schemas.microsoft.com/office/powerpoint/2010/main" val="101706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Algebra Equivalences</a:t>
            </a:r>
          </a:p>
        </p:txBody>
      </p:sp>
      <p:sp>
        <p:nvSpPr>
          <p:cNvPr id="4" name="Slide Number Placeholder 3"/>
          <p:cNvSpPr>
            <a:spLocks noGrp="1"/>
          </p:cNvSpPr>
          <p:nvPr>
            <p:ph type="sldNum" sz="quarter" idx="4294967295"/>
          </p:nvPr>
        </p:nvSpPr>
        <p:spPr>
          <a:xfrm>
            <a:off x="6553200" y="6245225"/>
            <a:ext cx="2438400" cy="476250"/>
          </a:xfrm>
          <a:prstGeom prst="rect">
            <a:avLst/>
          </a:prstGeom>
        </p:spPr>
        <p:txBody>
          <a:bodyPr/>
          <a:lstStyle/>
          <a:p>
            <a:pPr>
              <a:defRPr/>
            </a:pPr>
            <a:fld id="{273D1298-DF51-4538-92FE-F7A6987E0217}" type="slidenum">
              <a:rPr lang="en-US" smtClean="0"/>
              <a:pPr>
                <a:defRPr/>
              </a:pPr>
              <a:t>11</a:t>
            </a:fld>
            <a:endParaRPr lang="en-US" dirty="0"/>
          </a:p>
        </p:txBody>
      </p:sp>
      <p:pic>
        <p:nvPicPr>
          <p:cNvPr id="3" name="Picture 2"/>
          <p:cNvPicPr>
            <a:picLocks noChangeAspect="1"/>
          </p:cNvPicPr>
          <p:nvPr/>
        </p:nvPicPr>
        <p:blipFill>
          <a:blip r:embed="rId3"/>
          <a:stretch>
            <a:fillRect/>
          </a:stretch>
        </p:blipFill>
        <p:spPr>
          <a:xfrm>
            <a:off x="11797" y="1447800"/>
            <a:ext cx="9120406" cy="4822354"/>
          </a:xfrm>
          <a:prstGeom prst="rect">
            <a:avLst/>
          </a:prstGeom>
        </p:spPr>
      </p:pic>
      <p:sp>
        <p:nvSpPr>
          <p:cNvPr id="6" name="Rectangle 33"/>
          <p:cNvSpPr>
            <a:spLocks noChangeArrowheads="1"/>
          </p:cNvSpPr>
          <p:nvPr/>
        </p:nvSpPr>
        <p:spPr bwMode="auto">
          <a:xfrm>
            <a:off x="7170738" y="2362200"/>
            <a:ext cx="1820862"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800" dirty="0">
                <a:solidFill>
                  <a:schemeClr val="tx1"/>
                </a:solidFill>
              </a:rPr>
              <a:t>(</a:t>
            </a:r>
            <a:r>
              <a:rPr lang="en-US" sz="2800" i="1" dirty="0">
                <a:solidFill>
                  <a:schemeClr val="tx1"/>
                </a:solidFill>
              </a:rPr>
              <a:t>Commute</a:t>
            </a:r>
            <a:r>
              <a:rPr lang="en-US" sz="2800" dirty="0">
                <a:solidFill>
                  <a:schemeClr val="tx1"/>
                </a:solidFill>
              </a:rPr>
              <a:t>)</a:t>
            </a:r>
          </a:p>
        </p:txBody>
      </p:sp>
      <p:sp>
        <p:nvSpPr>
          <p:cNvPr id="7" name="Rectangle 36"/>
          <p:cNvSpPr>
            <a:spLocks noChangeArrowheads="1"/>
          </p:cNvSpPr>
          <p:nvPr/>
        </p:nvSpPr>
        <p:spPr bwMode="auto">
          <a:xfrm>
            <a:off x="7543997" y="3225270"/>
            <a:ext cx="1568450"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800" i="1" dirty="0">
                <a:solidFill>
                  <a:schemeClr val="tx1"/>
                </a:solidFill>
              </a:rPr>
              <a:t>(Cascade)</a:t>
            </a:r>
          </a:p>
        </p:txBody>
      </p:sp>
    </p:spTree>
    <p:extLst>
      <p:ext uri="{BB962C8B-B14F-4D97-AF65-F5344CB8AC3E}">
        <p14:creationId xmlns:p14="http://schemas.microsoft.com/office/powerpoint/2010/main" val="1164822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itle 1"/>
          <p:cNvSpPr>
            <a:spLocks noGrp="1"/>
          </p:cNvSpPr>
          <p:nvPr>
            <p:ph type="title"/>
          </p:nvPr>
        </p:nvSpPr>
        <p:spPr/>
        <p:txBody>
          <a:bodyPr/>
          <a:lstStyle/>
          <a:p>
            <a:pPr eaLnBrk="1" hangingPunct="1"/>
            <a:r>
              <a:rPr lang="en-US" dirty="0"/>
              <a:t>Examples …</a:t>
            </a:r>
            <a:endParaRPr lang="el-GR" dirty="0"/>
          </a:p>
        </p:txBody>
      </p:sp>
      <p:sp>
        <p:nvSpPr>
          <p:cNvPr id="214019" name="Rectangle 3"/>
          <p:cNvSpPr>
            <a:spLocks noGrp="1" noChangeArrowheads="1"/>
          </p:cNvSpPr>
          <p:nvPr>
            <p:ph idx="1"/>
          </p:nvPr>
        </p:nvSpPr>
        <p:spPr>
          <a:xfrm>
            <a:off x="228600" y="1524000"/>
            <a:ext cx="8763000" cy="4572000"/>
          </a:xfrm>
        </p:spPr>
        <p:txBody>
          <a:bodyPr/>
          <a:lstStyle/>
          <a:p>
            <a:pPr eaLnBrk="1" hangingPunct="1">
              <a:buFontTx/>
              <a:buNone/>
            </a:pPr>
            <a:r>
              <a:rPr lang="el-GR" dirty="0">
                <a:latin typeface="Times New Roman" pitchFamily="18" charset="0"/>
                <a:cs typeface="Times New Roman" pitchFamily="18" charset="0"/>
              </a:rPr>
              <a:t>σ</a:t>
            </a:r>
            <a:r>
              <a:rPr lang="en-US" baseline="-25000" dirty="0">
                <a:latin typeface="Times New Roman" pitchFamily="18" charset="0"/>
                <a:cs typeface="Times New Roman" pitchFamily="18" charset="0"/>
              </a:rPr>
              <a:t>age=18 </a:t>
            </a:r>
            <a:r>
              <a:rPr lang="en-US" baseline="-25000" dirty="0"/>
              <a:t>&amp;</a:t>
            </a:r>
            <a:r>
              <a:rPr lang="en-US" baseline="-25000" dirty="0">
                <a:latin typeface="Times New Roman" pitchFamily="18" charset="0"/>
                <a:cs typeface="Times New Roman" pitchFamily="18" charset="0"/>
              </a:rPr>
              <a:t> rating&gt;5</a:t>
            </a:r>
            <a:r>
              <a:rPr lang="en-US" dirty="0">
                <a:latin typeface="Times New Roman" pitchFamily="18" charset="0"/>
                <a:cs typeface="Times New Roman" pitchFamily="18" charset="0"/>
              </a:rPr>
              <a:t> (Sailors) </a:t>
            </a:r>
          </a:p>
          <a:p>
            <a:pPr eaLnBrk="1" hangingPunct="1">
              <a:buFontTx/>
              <a:buNone/>
            </a:pPr>
            <a:r>
              <a:rPr lang="en-US" dirty="0">
                <a:latin typeface="Times New Roman" pitchFamily="18" charset="0"/>
                <a:cs typeface="Times New Roman" pitchFamily="18" charset="0"/>
                <a:sym typeface="Wingdings" pitchFamily="2" charset="2"/>
              </a:rPr>
              <a:t>             </a:t>
            </a:r>
            <a:r>
              <a:rPr lang="en-US" sz="4000" dirty="0">
                <a:latin typeface="Times New Roman" pitchFamily="18" charset="0"/>
                <a:cs typeface="Times New Roman" pitchFamily="18" charset="0"/>
                <a:sym typeface="Wingdings" pitchFamily="2" charset="2"/>
              </a:rPr>
              <a:t>↔</a:t>
            </a:r>
            <a:r>
              <a:rPr lang="en-US" dirty="0">
                <a:latin typeface="Times New Roman" pitchFamily="18" charset="0"/>
                <a:cs typeface="Times New Roman" pitchFamily="18" charset="0"/>
                <a:sym typeface="Wingdings" pitchFamily="2" charset="2"/>
              </a:rPr>
              <a:t> </a:t>
            </a:r>
            <a:r>
              <a:rPr lang="el-GR" dirty="0">
                <a:latin typeface="Times New Roman" pitchFamily="18" charset="0"/>
                <a:cs typeface="Times New Roman" pitchFamily="18" charset="0"/>
              </a:rPr>
              <a:t>σ</a:t>
            </a:r>
            <a:r>
              <a:rPr lang="en-US" baseline="-25000" dirty="0">
                <a:latin typeface="Times New Roman" pitchFamily="18" charset="0"/>
                <a:cs typeface="Times New Roman" pitchFamily="18" charset="0"/>
              </a:rPr>
              <a:t>age=18 </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σ</a:t>
            </a:r>
            <a:r>
              <a:rPr lang="en-US" baseline="-25000" dirty="0">
                <a:latin typeface="Times New Roman" pitchFamily="18" charset="0"/>
                <a:cs typeface="Times New Roman" pitchFamily="18" charset="0"/>
              </a:rPr>
              <a:t>rating&gt;5</a:t>
            </a:r>
            <a:r>
              <a:rPr lang="en-US" dirty="0">
                <a:latin typeface="Times New Roman" pitchFamily="18" charset="0"/>
                <a:cs typeface="Times New Roman" pitchFamily="18" charset="0"/>
              </a:rPr>
              <a:t> (Sailors))</a:t>
            </a:r>
          </a:p>
          <a:p>
            <a:pPr eaLnBrk="1" hangingPunct="1">
              <a:buFontTx/>
              <a:buNone/>
            </a:pPr>
            <a:r>
              <a:rPr lang="en-US" dirty="0">
                <a:latin typeface="Times New Roman" pitchFamily="18" charset="0"/>
                <a:cs typeface="Times New Roman" pitchFamily="18" charset="0"/>
              </a:rPr>
              <a:t>             </a:t>
            </a:r>
            <a:r>
              <a:rPr lang="en-US" sz="4000" dirty="0">
                <a:latin typeface="Times New Roman" pitchFamily="18" charset="0"/>
                <a:cs typeface="Times New Roman" pitchFamily="18" charset="0"/>
                <a:sym typeface="Wingdings" pitchFamily="2" charset="2"/>
              </a:rPr>
              <a:t>↔</a:t>
            </a:r>
            <a:r>
              <a:rPr lang="en-US" dirty="0">
                <a:latin typeface="Times New Roman" pitchFamily="18" charset="0"/>
                <a:cs typeface="Times New Roman" pitchFamily="18" charset="0"/>
                <a:sym typeface="Wingdings" pitchFamily="2" charset="2"/>
              </a:rPr>
              <a:t> </a:t>
            </a:r>
            <a:r>
              <a:rPr lang="el-GR" dirty="0">
                <a:latin typeface="Times New Roman" pitchFamily="18" charset="0"/>
                <a:cs typeface="Times New Roman" pitchFamily="18" charset="0"/>
              </a:rPr>
              <a:t>σ</a:t>
            </a:r>
            <a:r>
              <a:rPr lang="en-US" baseline="-25000" dirty="0">
                <a:latin typeface="Times New Roman" pitchFamily="18" charset="0"/>
                <a:cs typeface="Times New Roman" pitchFamily="18" charset="0"/>
              </a:rPr>
              <a:t>rating&gt;5 </a:t>
            </a:r>
            <a:r>
              <a:rPr lang="en-US" dirty="0">
                <a:latin typeface="Times New Roman" pitchFamily="18" charset="0"/>
                <a:cs typeface="Times New Roman" pitchFamily="18" charset="0"/>
              </a:rPr>
              <a:t>(</a:t>
            </a:r>
            <a:r>
              <a:rPr lang="el-GR" dirty="0">
                <a:latin typeface="Times New Roman" pitchFamily="18" charset="0"/>
                <a:cs typeface="Times New Roman" pitchFamily="18" charset="0"/>
              </a:rPr>
              <a:t>σ</a:t>
            </a:r>
            <a:r>
              <a:rPr lang="en-US" baseline="-25000" dirty="0">
                <a:latin typeface="Times New Roman" pitchFamily="18" charset="0"/>
                <a:cs typeface="Times New Roman" pitchFamily="18" charset="0"/>
              </a:rPr>
              <a:t>age=18 </a:t>
            </a:r>
            <a:r>
              <a:rPr lang="en-US" dirty="0">
                <a:latin typeface="Times New Roman" pitchFamily="18" charset="0"/>
                <a:cs typeface="Times New Roman" pitchFamily="18" charset="0"/>
              </a:rPr>
              <a:t>(Sailors))</a:t>
            </a:r>
          </a:p>
          <a:p>
            <a:pPr eaLnBrk="1" hangingPunct="1">
              <a:buFontTx/>
              <a:buNone/>
            </a:pPr>
            <a:r>
              <a:rPr lang="en-US" dirty="0">
                <a:latin typeface="Times New Roman" pitchFamily="18" charset="0"/>
                <a:cs typeface="Times New Roman" pitchFamily="18" charset="0"/>
              </a:rPr>
              <a:t> </a:t>
            </a:r>
          </a:p>
          <a:p>
            <a:pPr eaLnBrk="1" hangingPunct="1">
              <a:buFontTx/>
              <a:buNone/>
            </a:pPr>
            <a:r>
              <a:rPr lang="el-GR" dirty="0">
                <a:latin typeface="Times New Roman" pitchFamily="18" charset="0"/>
                <a:cs typeface="Times New Roman" pitchFamily="18" charset="0"/>
              </a:rPr>
              <a:t>π</a:t>
            </a:r>
            <a:r>
              <a:rPr lang="en-US" baseline="-25000" dirty="0" err="1">
                <a:latin typeface="Times New Roman" pitchFamily="18" charset="0"/>
                <a:cs typeface="Times New Roman" pitchFamily="18" charset="0"/>
              </a:rPr>
              <a:t>age,rating</a:t>
            </a:r>
            <a:r>
              <a:rPr lang="en-US" dirty="0">
                <a:latin typeface="Times New Roman" pitchFamily="18" charset="0"/>
                <a:cs typeface="Times New Roman" pitchFamily="18" charset="0"/>
              </a:rPr>
              <a:t> (Sailors) </a:t>
            </a:r>
            <a:r>
              <a:rPr lang="en-US" sz="4000" dirty="0">
                <a:latin typeface="Times New Roman" pitchFamily="18" charset="0"/>
                <a:cs typeface="Times New Roman" pitchFamily="18" charset="0"/>
                <a:sym typeface="Wingdings" pitchFamily="2" charset="2"/>
              </a:rPr>
              <a:t>↔</a:t>
            </a:r>
            <a:r>
              <a:rPr lang="en-US" dirty="0">
                <a:latin typeface="Times New Roman" pitchFamily="18" charset="0"/>
                <a:cs typeface="Times New Roman" pitchFamily="18" charset="0"/>
                <a:sym typeface="Wingdings" pitchFamily="2" charset="2"/>
              </a:rPr>
              <a:t> </a:t>
            </a:r>
            <a:r>
              <a:rPr lang="el-GR" dirty="0">
                <a:latin typeface="Times New Roman" pitchFamily="18" charset="0"/>
                <a:cs typeface="Times New Roman" pitchFamily="18" charset="0"/>
              </a:rPr>
              <a:t>π</a:t>
            </a:r>
            <a:r>
              <a:rPr lang="en-US" baseline="-25000" dirty="0">
                <a:latin typeface="Times New Roman" pitchFamily="18" charset="0"/>
                <a:cs typeface="Times New Roman" pitchFamily="18" charset="0"/>
              </a:rPr>
              <a:t>age</a:t>
            </a:r>
            <a:r>
              <a:rPr lang="en-US" dirty="0">
                <a:latin typeface="Times New Roman" pitchFamily="18" charset="0"/>
                <a:cs typeface="Times New Roman" pitchFamily="18" charset="0"/>
              </a:rPr>
              <a:t> (</a:t>
            </a:r>
            <a:r>
              <a:rPr lang="el-GR" dirty="0">
                <a:latin typeface="Times New Roman" pitchFamily="18" charset="0"/>
                <a:cs typeface="Times New Roman" pitchFamily="18" charset="0"/>
              </a:rPr>
              <a:t>π</a:t>
            </a:r>
            <a:r>
              <a:rPr lang="en-US" baseline="-25000" dirty="0">
                <a:latin typeface="Times New Roman" pitchFamily="18" charset="0"/>
                <a:cs typeface="Times New Roman" pitchFamily="18" charset="0"/>
              </a:rPr>
              <a:t>rating</a:t>
            </a:r>
            <a:r>
              <a:rPr lang="en-US" dirty="0">
                <a:latin typeface="Times New Roman" pitchFamily="18" charset="0"/>
                <a:cs typeface="Times New Roman" pitchFamily="18" charset="0"/>
              </a:rPr>
              <a:t> (Sailors))       </a:t>
            </a:r>
            <a:r>
              <a:rPr lang="en-US" dirty="0">
                <a:solidFill>
                  <a:srgbClr val="FF0000"/>
                </a:solidFill>
                <a:latin typeface="Times New Roman" pitchFamily="18" charset="0"/>
                <a:cs typeface="Times New Roman" pitchFamily="18" charset="0"/>
              </a:rPr>
              <a:t>(??)</a:t>
            </a:r>
          </a:p>
          <a:p>
            <a:pPr eaLnBrk="1" hangingPunct="1">
              <a:buFontTx/>
              <a:buNone/>
            </a:pPr>
            <a:endParaRPr lang="en-US" sz="1400" dirty="0">
              <a:latin typeface="Times New Roman" pitchFamily="18" charset="0"/>
              <a:cs typeface="Times New Roman" pitchFamily="18" charset="0"/>
            </a:endParaRPr>
          </a:p>
          <a:p>
            <a:pPr eaLnBrk="1" hangingPunct="1">
              <a:buFontTx/>
              <a:buNone/>
            </a:pPr>
            <a:r>
              <a:rPr lang="el-GR" dirty="0">
                <a:latin typeface="Times New Roman" pitchFamily="18" charset="0"/>
                <a:cs typeface="Times New Roman" pitchFamily="18" charset="0"/>
              </a:rPr>
              <a:t>π</a:t>
            </a:r>
            <a:r>
              <a:rPr lang="en-US" baseline="-25000" dirty="0" err="1">
                <a:latin typeface="Times New Roman" pitchFamily="18" charset="0"/>
                <a:cs typeface="Times New Roman" pitchFamily="18" charset="0"/>
              </a:rPr>
              <a:t>age,rating</a:t>
            </a:r>
            <a:r>
              <a:rPr lang="en-US" dirty="0">
                <a:latin typeface="Times New Roman" pitchFamily="18" charset="0"/>
                <a:cs typeface="Times New Roman" pitchFamily="18" charset="0"/>
              </a:rPr>
              <a:t> (Sailors) </a:t>
            </a:r>
            <a:r>
              <a:rPr lang="en-US" sz="4000" dirty="0">
                <a:latin typeface="Times New Roman" pitchFamily="18" charset="0"/>
                <a:cs typeface="Times New Roman" pitchFamily="18" charset="0"/>
                <a:sym typeface="Wingdings" pitchFamily="2" charset="2"/>
              </a:rPr>
              <a:t>↔</a:t>
            </a:r>
            <a:r>
              <a:rPr lang="en-US" dirty="0">
                <a:latin typeface="Times New Roman" pitchFamily="18" charset="0"/>
                <a:cs typeface="Times New Roman" pitchFamily="18" charset="0"/>
                <a:sym typeface="Wingdings" pitchFamily="2" charset="2"/>
              </a:rPr>
              <a:t> </a:t>
            </a:r>
            <a:r>
              <a:rPr lang="el-GR" dirty="0">
                <a:latin typeface="Times New Roman" pitchFamily="18" charset="0"/>
                <a:cs typeface="Times New Roman" pitchFamily="18" charset="0"/>
              </a:rPr>
              <a:t>π</a:t>
            </a:r>
            <a:r>
              <a:rPr lang="en-US" baseline="-25000" dirty="0" err="1">
                <a:latin typeface="Times New Roman" pitchFamily="18" charset="0"/>
                <a:cs typeface="Times New Roman" pitchFamily="18" charset="0"/>
              </a:rPr>
              <a:t>age,rating</a:t>
            </a:r>
            <a:r>
              <a:rPr lang="en-US" dirty="0">
                <a:latin typeface="Times New Roman" pitchFamily="18" charset="0"/>
                <a:cs typeface="Times New Roman" pitchFamily="18" charset="0"/>
              </a:rPr>
              <a:t> (</a:t>
            </a:r>
            <a:r>
              <a:rPr lang="el-GR" dirty="0">
                <a:latin typeface="Times New Roman" pitchFamily="18" charset="0"/>
                <a:cs typeface="Times New Roman" pitchFamily="18" charset="0"/>
              </a:rPr>
              <a:t>π</a:t>
            </a:r>
            <a:r>
              <a:rPr lang="en-US" baseline="-25000" dirty="0" err="1">
                <a:latin typeface="Times New Roman" pitchFamily="18" charset="0"/>
                <a:cs typeface="Times New Roman" pitchFamily="18" charset="0"/>
              </a:rPr>
              <a:t>age,rating,sid</a:t>
            </a:r>
            <a:r>
              <a:rPr lang="en-US" dirty="0">
                <a:latin typeface="Times New Roman" pitchFamily="18" charset="0"/>
                <a:cs typeface="Times New Roman" pitchFamily="18" charset="0"/>
              </a:rPr>
              <a:t> (Sailors)) </a:t>
            </a:r>
          </a:p>
          <a:p>
            <a:pPr eaLnBrk="1" hangingPunct="1">
              <a:buFontTx/>
              <a:buNone/>
            </a:pPr>
            <a:endParaRPr lang="en-US" dirty="0">
              <a:latin typeface="Times New Roman" pitchFamily="18" charset="0"/>
              <a:cs typeface="Times New Roman" pitchFamily="18" charset="0"/>
            </a:endParaRPr>
          </a:p>
          <a:p>
            <a:pPr eaLnBrk="1" hangingPunct="1">
              <a:buFontTx/>
              <a:buNone/>
            </a:pPr>
            <a:endParaRPr lang="en-US" dirty="0">
              <a:latin typeface="Times New Roman" pitchFamily="18" charset="0"/>
              <a:cs typeface="Times New Roman" pitchFamily="18" charset="0"/>
            </a:endParaRPr>
          </a:p>
        </p:txBody>
      </p:sp>
      <p:sp>
        <p:nvSpPr>
          <p:cNvPr id="214020" name="Line 4"/>
          <p:cNvSpPr>
            <a:spLocks noChangeShapeType="1"/>
          </p:cNvSpPr>
          <p:nvPr/>
        </p:nvSpPr>
        <p:spPr bwMode="auto">
          <a:xfrm>
            <a:off x="228600" y="4653136"/>
            <a:ext cx="6934200" cy="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2" name="Slide Number Placeholder 1"/>
          <p:cNvSpPr>
            <a:spLocks noGrp="1"/>
          </p:cNvSpPr>
          <p:nvPr>
            <p:ph type="sldNum" sz="quarter" idx="4294967295"/>
          </p:nvPr>
        </p:nvSpPr>
        <p:spPr>
          <a:xfrm>
            <a:off x="6553200" y="6245225"/>
            <a:ext cx="2438400" cy="476250"/>
          </a:xfrm>
          <a:prstGeom prst="rect">
            <a:avLst/>
          </a:prstGeom>
        </p:spPr>
        <p:txBody>
          <a:bodyPr/>
          <a:lstStyle/>
          <a:p>
            <a:pPr>
              <a:defRPr/>
            </a:pPr>
            <a:fld id="{273D1298-DF51-4538-92FE-F7A6987E0217}" type="slidenum">
              <a:rPr lang="en-US" smtClean="0"/>
              <a:pPr>
                <a:defRPr/>
              </a:pPr>
              <a:t>12</a:t>
            </a:fld>
            <a:endParaRPr lang="en-US"/>
          </a:p>
        </p:txBody>
      </p:sp>
    </p:spTree>
    <p:extLst>
      <p:ext uri="{BB962C8B-B14F-4D97-AF65-F5344CB8AC3E}">
        <p14:creationId xmlns:p14="http://schemas.microsoft.com/office/powerpoint/2010/main" val="7124617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401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4019">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0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40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itle 1"/>
          <p:cNvSpPr>
            <a:spLocks noGrp="1"/>
          </p:cNvSpPr>
          <p:nvPr>
            <p:ph type="title"/>
          </p:nvPr>
        </p:nvSpPr>
        <p:spPr/>
        <p:txBody>
          <a:bodyPr/>
          <a:lstStyle/>
          <a:p>
            <a:pPr eaLnBrk="1" hangingPunct="1"/>
            <a:r>
              <a:rPr lang="en-US"/>
              <a:t>Another Equivalence</a:t>
            </a:r>
            <a:endParaRPr lang="el-GR"/>
          </a:p>
        </p:txBody>
      </p:sp>
      <p:sp>
        <p:nvSpPr>
          <p:cNvPr id="33794" name="Rectangle 5"/>
          <p:cNvSpPr>
            <a:spLocks noGrp="1" noChangeArrowheads="1"/>
          </p:cNvSpPr>
          <p:nvPr>
            <p:ph idx="1"/>
          </p:nvPr>
        </p:nvSpPr>
        <p:spPr>
          <a:xfrm>
            <a:off x="228600" y="1676400"/>
            <a:ext cx="8686800" cy="4724400"/>
          </a:xfrm>
        </p:spPr>
        <p:txBody>
          <a:bodyPr lIns="90488" tIns="44450" rIns="90488" bIns="44450"/>
          <a:lstStyle/>
          <a:p>
            <a:pPr eaLnBrk="1" hangingPunct="1"/>
            <a:r>
              <a:rPr lang="en-US" dirty="0"/>
              <a:t>A projection commutes with a selection that only uses attributes retained by the projection</a:t>
            </a:r>
          </a:p>
        </p:txBody>
      </p:sp>
      <p:sp>
        <p:nvSpPr>
          <p:cNvPr id="33796" name="Rectangle 26"/>
          <p:cNvSpPr>
            <a:spLocks noChangeArrowheads="1"/>
          </p:cNvSpPr>
          <p:nvPr/>
        </p:nvSpPr>
        <p:spPr bwMode="auto">
          <a:xfrm>
            <a:off x="685800" y="3124200"/>
            <a:ext cx="83058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0" hangingPunct="0">
              <a:spcBef>
                <a:spcPct val="20000"/>
              </a:spcBef>
            </a:pPr>
            <a:r>
              <a:rPr lang="el-GR" sz="3200" dirty="0">
                <a:solidFill>
                  <a:schemeClr val="tx1"/>
                </a:solidFill>
                <a:latin typeface="Times New Roman" pitchFamily="18" charset="0"/>
                <a:cs typeface="Times New Roman" pitchFamily="18" charset="0"/>
              </a:rPr>
              <a:t>π</a:t>
            </a:r>
            <a:r>
              <a:rPr lang="en-US" sz="3200" baseline="-25000" dirty="0">
                <a:solidFill>
                  <a:schemeClr val="tx1"/>
                </a:solidFill>
                <a:latin typeface="Times New Roman" pitchFamily="18" charset="0"/>
                <a:cs typeface="Times New Roman" pitchFamily="18" charset="0"/>
              </a:rPr>
              <a:t>age, rating, </a:t>
            </a:r>
            <a:r>
              <a:rPr lang="en-US" sz="3200" baseline="-25000" dirty="0" err="1">
                <a:solidFill>
                  <a:schemeClr val="tx1"/>
                </a:solidFill>
                <a:latin typeface="Times New Roman" pitchFamily="18" charset="0"/>
                <a:cs typeface="Times New Roman" pitchFamily="18" charset="0"/>
              </a:rPr>
              <a:t>sid</a:t>
            </a:r>
            <a:r>
              <a:rPr lang="en-US" sz="3200" dirty="0">
                <a:solidFill>
                  <a:schemeClr val="tx1"/>
                </a:solidFill>
                <a:latin typeface="Times New Roman" pitchFamily="18" charset="0"/>
                <a:cs typeface="Times New Roman" pitchFamily="18" charset="0"/>
              </a:rPr>
              <a:t> (</a:t>
            </a:r>
            <a:r>
              <a:rPr lang="el-GR" sz="3200" dirty="0">
                <a:solidFill>
                  <a:schemeClr val="tx1"/>
                </a:solidFill>
                <a:latin typeface="Times New Roman" pitchFamily="18" charset="0"/>
                <a:cs typeface="Times New Roman" pitchFamily="18" charset="0"/>
              </a:rPr>
              <a:t>σ</a:t>
            </a:r>
            <a:r>
              <a:rPr lang="en-US" sz="3200" baseline="-25000" dirty="0">
                <a:solidFill>
                  <a:schemeClr val="tx1"/>
                </a:solidFill>
                <a:latin typeface="Times New Roman" pitchFamily="18" charset="0"/>
                <a:cs typeface="Times New Roman" pitchFamily="18" charset="0"/>
              </a:rPr>
              <a:t>age&lt;18 </a:t>
            </a:r>
            <a:r>
              <a:rPr lang="en-US" sz="3200" baseline="-25000" dirty="0">
                <a:solidFill>
                  <a:schemeClr val="tx1"/>
                </a:solidFill>
                <a:latin typeface="Tahoma" pitchFamily="34" charset="0"/>
                <a:cs typeface="Times New Roman" pitchFamily="18" charset="0"/>
              </a:rPr>
              <a:t>&amp;</a:t>
            </a:r>
            <a:r>
              <a:rPr lang="en-US" sz="3200" baseline="-25000" dirty="0">
                <a:solidFill>
                  <a:schemeClr val="tx1"/>
                </a:solidFill>
                <a:latin typeface="Times New Roman" pitchFamily="18" charset="0"/>
                <a:cs typeface="Times New Roman" pitchFamily="18" charset="0"/>
              </a:rPr>
              <a:t> rating&gt;5</a:t>
            </a:r>
            <a:r>
              <a:rPr lang="en-US" sz="3200" dirty="0">
                <a:solidFill>
                  <a:schemeClr val="tx1"/>
                </a:solidFill>
                <a:latin typeface="Times New Roman" pitchFamily="18" charset="0"/>
                <a:cs typeface="Times New Roman" pitchFamily="18" charset="0"/>
              </a:rPr>
              <a:t> (Sailors))</a:t>
            </a:r>
          </a:p>
          <a:p>
            <a:pPr marL="342900" indent="-342900" eaLnBrk="0" hangingPunct="0">
              <a:spcBef>
                <a:spcPct val="20000"/>
              </a:spcBef>
            </a:pPr>
            <a:r>
              <a:rPr lang="en-US" sz="3200" dirty="0">
                <a:solidFill>
                  <a:schemeClr val="tx1"/>
                </a:solidFill>
                <a:latin typeface="Times New Roman" pitchFamily="18" charset="0"/>
                <a:cs typeface="Times New Roman" pitchFamily="18" charset="0"/>
                <a:sym typeface="Wingdings" pitchFamily="2" charset="2"/>
              </a:rPr>
              <a:t>             </a:t>
            </a:r>
            <a:r>
              <a:rPr lang="en-US" sz="4000" dirty="0">
                <a:solidFill>
                  <a:schemeClr val="tx1"/>
                </a:solidFill>
                <a:latin typeface="Times New Roman" pitchFamily="18" charset="0"/>
                <a:cs typeface="Times New Roman" pitchFamily="18" charset="0"/>
                <a:sym typeface="Wingdings" pitchFamily="2" charset="2"/>
              </a:rPr>
              <a:t>↔ </a:t>
            </a:r>
            <a:r>
              <a:rPr lang="el-GR" sz="3200" dirty="0">
                <a:solidFill>
                  <a:schemeClr val="tx1"/>
                </a:solidFill>
                <a:latin typeface="Times New Roman" pitchFamily="18" charset="0"/>
                <a:cs typeface="Times New Roman" pitchFamily="18" charset="0"/>
              </a:rPr>
              <a:t>σ</a:t>
            </a:r>
            <a:r>
              <a:rPr lang="en-US" sz="3200" baseline="-25000" dirty="0">
                <a:solidFill>
                  <a:schemeClr val="tx1"/>
                </a:solidFill>
                <a:latin typeface="Times New Roman" pitchFamily="18" charset="0"/>
                <a:cs typeface="Times New Roman" pitchFamily="18" charset="0"/>
              </a:rPr>
              <a:t>age&lt;18 </a:t>
            </a:r>
            <a:r>
              <a:rPr lang="en-US" sz="3200" baseline="-25000" dirty="0">
                <a:solidFill>
                  <a:schemeClr val="tx1"/>
                </a:solidFill>
                <a:latin typeface="Tahoma" pitchFamily="34" charset="0"/>
                <a:cs typeface="Times New Roman" pitchFamily="18" charset="0"/>
              </a:rPr>
              <a:t>&amp;</a:t>
            </a:r>
            <a:r>
              <a:rPr lang="en-US" sz="3200" baseline="-25000" dirty="0">
                <a:solidFill>
                  <a:schemeClr val="tx1"/>
                </a:solidFill>
                <a:latin typeface="Times New Roman" pitchFamily="18" charset="0"/>
                <a:cs typeface="Times New Roman" pitchFamily="18" charset="0"/>
              </a:rPr>
              <a:t> rating&gt;5</a:t>
            </a:r>
            <a:r>
              <a:rPr lang="en-US" sz="3200" dirty="0">
                <a:solidFill>
                  <a:schemeClr val="tx1"/>
                </a:solidFill>
                <a:latin typeface="Times New Roman" pitchFamily="18" charset="0"/>
                <a:cs typeface="Times New Roman" pitchFamily="18" charset="0"/>
              </a:rPr>
              <a:t> (</a:t>
            </a:r>
            <a:r>
              <a:rPr lang="el-GR" sz="3200" dirty="0">
                <a:solidFill>
                  <a:schemeClr val="tx1"/>
                </a:solidFill>
                <a:latin typeface="Times New Roman" pitchFamily="18" charset="0"/>
                <a:cs typeface="Times New Roman" pitchFamily="18" charset="0"/>
              </a:rPr>
              <a:t>π</a:t>
            </a:r>
            <a:r>
              <a:rPr lang="en-US" sz="3200" baseline="-25000" dirty="0">
                <a:solidFill>
                  <a:schemeClr val="tx1"/>
                </a:solidFill>
                <a:latin typeface="Times New Roman" pitchFamily="18" charset="0"/>
                <a:cs typeface="Times New Roman" pitchFamily="18" charset="0"/>
              </a:rPr>
              <a:t>age, rating, </a:t>
            </a:r>
            <a:r>
              <a:rPr lang="en-US" sz="3200" baseline="-25000" dirty="0" err="1">
                <a:solidFill>
                  <a:schemeClr val="tx1"/>
                </a:solidFill>
                <a:latin typeface="Times New Roman" pitchFamily="18" charset="0"/>
                <a:cs typeface="Times New Roman" pitchFamily="18" charset="0"/>
              </a:rPr>
              <a:t>sid</a:t>
            </a:r>
            <a:r>
              <a:rPr lang="en-US" sz="3200" dirty="0">
                <a:solidFill>
                  <a:schemeClr val="tx1"/>
                </a:solidFill>
                <a:latin typeface="Times New Roman" pitchFamily="18" charset="0"/>
                <a:cs typeface="Times New Roman" pitchFamily="18" charset="0"/>
              </a:rPr>
              <a:t> (Sailors))</a:t>
            </a:r>
          </a:p>
          <a:p>
            <a:pPr marL="342900" indent="-342900" eaLnBrk="0" hangingPunct="0">
              <a:spcBef>
                <a:spcPct val="20000"/>
              </a:spcBef>
            </a:pPr>
            <a:endParaRPr lang="en-US" sz="3200" dirty="0">
              <a:solidFill>
                <a:schemeClr val="tx1"/>
              </a:solidFill>
              <a:latin typeface="Times New Roman" pitchFamily="18" charset="0"/>
              <a:cs typeface="Times New Roman" pitchFamily="18" charset="0"/>
            </a:endParaRPr>
          </a:p>
        </p:txBody>
      </p:sp>
      <p:sp>
        <p:nvSpPr>
          <p:cNvPr id="2" name="Slide Number Placeholder 1"/>
          <p:cNvSpPr>
            <a:spLocks noGrp="1"/>
          </p:cNvSpPr>
          <p:nvPr>
            <p:ph type="sldNum" sz="quarter" idx="4294967295"/>
          </p:nvPr>
        </p:nvSpPr>
        <p:spPr>
          <a:xfrm>
            <a:off x="6553200" y="6245225"/>
            <a:ext cx="2438400" cy="476250"/>
          </a:xfrm>
          <a:prstGeom prst="rect">
            <a:avLst/>
          </a:prstGeom>
        </p:spPr>
        <p:txBody>
          <a:bodyPr/>
          <a:lstStyle/>
          <a:p>
            <a:pPr>
              <a:defRPr/>
            </a:pPr>
            <a:fld id="{273D1298-DF51-4538-92FE-F7A6987E0217}" type="slidenum">
              <a:rPr lang="en-US" smtClean="0"/>
              <a:pPr>
                <a:defRPr/>
              </a:pPr>
              <a:t>13</a:t>
            </a:fld>
            <a:endParaRPr lang="en-US"/>
          </a:p>
        </p:txBody>
      </p:sp>
    </p:spTree>
    <p:extLst>
      <p:ext uri="{BB962C8B-B14F-4D97-AF65-F5344CB8AC3E}">
        <p14:creationId xmlns:p14="http://schemas.microsoft.com/office/powerpoint/2010/main" val="1516639590"/>
      </p:ext>
    </p:extLst>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3" name="Title 1"/>
          <p:cNvSpPr>
            <a:spLocks noGrp="1"/>
          </p:cNvSpPr>
          <p:nvPr>
            <p:ph type="title"/>
          </p:nvPr>
        </p:nvSpPr>
        <p:spPr/>
        <p:txBody>
          <a:bodyPr/>
          <a:lstStyle/>
          <a:p>
            <a:pPr eaLnBrk="1" hangingPunct="1"/>
            <a:r>
              <a:rPr lang="en-US"/>
              <a:t>Equivalences Involving Joins</a:t>
            </a:r>
            <a:endParaRPr lang="el-GR"/>
          </a:p>
        </p:txBody>
      </p:sp>
      <p:sp>
        <p:nvSpPr>
          <p:cNvPr id="34818" name="Rectangle 5"/>
          <p:cNvSpPr>
            <a:spLocks noGrp="1" noChangeArrowheads="1"/>
          </p:cNvSpPr>
          <p:nvPr>
            <p:ph idx="1"/>
          </p:nvPr>
        </p:nvSpPr>
        <p:spPr>
          <a:xfrm>
            <a:off x="304800" y="3962400"/>
            <a:ext cx="8686800" cy="2286000"/>
          </a:xfrm>
        </p:spPr>
        <p:txBody>
          <a:bodyPr lIns="90488" tIns="44450" rIns="90488" bIns="44450"/>
          <a:lstStyle/>
          <a:p>
            <a:pPr eaLnBrk="1" hangingPunct="1"/>
            <a:endParaRPr lang="en-US" dirty="0"/>
          </a:p>
          <a:p>
            <a:pPr eaLnBrk="1" hangingPunct="1"/>
            <a:r>
              <a:rPr lang="en-US" dirty="0"/>
              <a:t>These equivalences allow us to choose </a:t>
            </a:r>
            <a:r>
              <a:rPr lang="en-US" dirty="0">
                <a:solidFill>
                  <a:srgbClr val="6F2529"/>
                </a:solidFill>
              </a:rPr>
              <a:t>different join orders</a:t>
            </a:r>
          </a:p>
        </p:txBody>
      </p:sp>
      <p:sp>
        <p:nvSpPr>
          <p:cNvPr id="34820" name="Rectangle 38"/>
          <p:cNvSpPr>
            <a:spLocks noChangeArrowheads="1"/>
          </p:cNvSpPr>
          <p:nvPr/>
        </p:nvSpPr>
        <p:spPr bwMode="auto">
          <a:xfrm>
            <a:off x="781500" y="1494631"/>
            <a:ext cx="4977326"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3200" i="1" dirty="0">
                <a:solidFill>
                  <a:schemeClr val="tx1"/>
                </a:solidFill>
              </a:rPr>
              <a:t>R</a:t>
            </a:r>
            <a:r>
              <a:rPr lang="en-US" sz="3200" dirty="0"/>
              <a:t> ⨝</a:t>
            </a:r>
            <a:r>
              <a:rPr lang="en-US" sz="3200" i="1" dirty="0">
                <a:solidFill>
                  <a:schemeClr val="tx1"/>
                </a:solidFill>
              </a:rPr>
              <a:t> (S </a:t>
            </a:r>
            <a:r>
              <a:rPr lang="en-US" sz="3200" dirty="0"/>
              <a:t>⨝</a:t>
            </a:r>
            <a:r>
              <a:rPr lang="en-US" sz="3200" i="1" dirty="0">
                <a:solidFill>
                  <a:schemeClr val="tx1"/>
                </a:solidFill>
              </a:rPr>
              <a:t> T)      (R </a:t>
            </a:r>
            <a:r>
              <a:rPr lang="en-US" sz="3200" dirty="0"/>
              <a:t>⨝</a:t>
            </a:r>
            <a:r>
              <a:rPr lang="en-US" sz="3200" i="1" dirty="0">
                <a:solidFill>
                  <a:schemeClr val="tx1"/>
                </a:solidFill>
              </a:rPr>
              <a:t> S) </a:t>
            </a:r>
            <a:r>
              <a:rPr lang="en-US" sz="3200" dirty="0"/>
              <a:t>⨝</a:t>
            </a:r>
            <a:r>
              <a:rPr lang="en-US" sz="3200" i="1" dirty="0">
                <a:solidFill>
                  <a:schemeClr val="tx1"/>
                </a:solidFill>
              </a:rPr>
              <a:t> T</a:t>
            </a:r>
            <a:r>
              <a:rPr lang="en-US" sz="2800" dirty="0">
                <a:solidFill>
                  <a:schemeClr val="tx1"/>
                </a:solidFill>
              </a:rPr>
              <a:t> </a:t>
            </a:r>
          </a:p>
        </p:txBody>
      </p:sp>
      <p:graphicFrame>
        <p:nvGraphicFramePr>
          <p:cNvPr id="34821" name="Object 2">
            <a:hlinkClick r:id="" action="ppaction://ole?verb=0"/>
          </p:cNvPr>
          <p:cNvGraphicFramePr>
            <a:graphicFrameLocks/>
          </p:cNvGraphicFramePr>
          <p:nvPr>
            <p:extLst>
              <p:ext uri="{D42A27DB-BD31-4B8C-83A1-F6EECF244321}">
                <p14:modId xmlns:p14="http://schemas.microsoft.com/office/powerpoint/2010/main" val="191250019"/>
              </p:ext>
            </p:extLst>
          </p:nvPr>
        </p:nvGraphicFramePr>
        <p:xfrm>
          <a:off x="2956488" y="1615793"/>
          <a:ext cx="433387" cy="390525"/>
        </p:xfrm>
        <a:graphic>
          <a:graphicData uri="http://schemas.openxmlformats.org/presentationml/2006/ole">
            <mc:AlternateContent xmlns:mc="http://schemas.openxmlformats.org/markup-compatibility/2006">
              <mc:Choice xmlns:v="urn:schemas-microsoft-com:vml" Requires="v">
                <p:oleObj spid="_x0000_s1227" name="Equation" r:id="rId4" imgW="431888" imgH="389174" progId="Equation.3">
                  <p:embed/>
                </p:oleObj>
              </mc:Choice>
              <mc:Fallback>
                <p:oleObj name="Equation" r:id="rId4" imgW="431888" imgH="389174"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6488" y="1615793"/>
                        <a:ext cx="4333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4822" name="Rectangle 40"/>
          <p:cNvSpPr>
            <a:spLocks noChangeArrowheads="1"/>
          </p:cNvSpPr>
          <p:nvPr/>
        </p:nvSpPr>
        <p:spPr bwMode="auto">
          <a:xfrm>
            <a:off x="5956300" y="1551184"/>
            <a:ext cx="2043112"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800" i="1" dirty="0">
                <a:solidFill>
                  <a:schemeClr val="tx1"/>
                </a:solidFill>
              </a:rPr>
              <a:t>(Associative)</a:t>
            </a:r>
          </a:p>
        </p:txBody>
      </p:sp>
      <p:sp>
        <p:nvSpPr>
          <p:cNvPr id="34824" name="Rectangle 42"/>
          <p:cNvSpPr>
            <a:spLocks noChangeArrowheads="1"/>
          </p:cNvSpPr>
          <p:nvPr/>
        </p:nvSpPr>
        <p:spPr bwMode="auto">
          <a:xfrm>
            <a:off x="781500" y="2738562"/>
            <a:ext cx="3375925" cy="582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3200" i="1" dirty="0">
                <a:solidFill>
                  <a:schemeClr val="tx1"/>
                </a:solidFill>
              </a:rPr>
              <a:t>(R</a:t>
            </a:r>
            <a:r>
              <a:rPr lang="en-US" sz="3200" dirty="0"/>
              <a:t> ⨝ </a:t>
            </a:r>
            <a:r>
              <a:rPr lang="en-US" sz="3200" i="1" dirty="0">
                <a:solidFill>
                  <a:schemeClr val="tx1"/>
                </a:solidFill>
              </a:rPr>
              <a:t>S)      (S</a:t>
            </a:r>
            <a:r>
              <a:rPr lang="en-US" sz="3200" dirty="0"/>
              <a:t> ⨝ </a:t>
            </a:r>
            <a:r>
              <a:rPr lang="en-US" sz="3200" i="1" dirty="0">
                <a:solidFill>
                  <a:schemeClr val="tx1"/>
                </a:solidFill>
              </a:rPr>
              <a:t>R) </a:t>
            </a:r>
          </a:p>
        </p:txBody>
      </p:sp>
      <p:graphicFrame>
        <p:nvGraphicFramePr>
          <p:cNvPr id="34825" name="Object 3">
            <a:hlinkClick r:id="" action="ppaction://ole?verb=0"/>
          </p:cNvPr>
          <p:cNvGraphicFramePr>
            <a:graphicFrameLocks/>
          </p:cNvGraphicFramePr>
          <p:nvPr>
            <p:extLst>
              <p:ext uri="{D42A27DB-BD31-4B8C-83A1-F6EECF244321}">
                <p14:modId xmlns:p14="http://schemas.microsoft.com/office/powerpoint/2010/main" val="1034224943"/>
              </p:ext>
            </p:extLst>
          </p:nvPr>
        </p:nvGraphicFramePr>
        <p:xfrm>
          <a:off x="2252768" y="2912475"/>
          <a:ext cx="433387" cy="390525"/>
        </p:xfrm>
        <a:graphic>
          <a:graphicData uri="http://schemas.openxmlformats.org/presentationml/2006/ole">
            <mc:AlternateContent xmlns:mc="http://schemas.openxmlformats.org/markup-compatibility/2006">
              <mc:Choice xmlns:v="urn:schemas-microsoft-com:vml" Requires="v">
                <p:oleObj spid="_x0000_s1228" name="Equation" r:id="rId6" imgW="431888" imgH="389174" progId="Equation.3">
                  <p:embed/>
                </p:oleObj>
              </mc:Choice>
              <mc:Fallback>
                <p:oleObj name="Equation" r:id="rId6" imgW="431888" imgH="389174"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2768" y="2912475"/>
                        <a:ext cx="4333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34826" name="Rectangle 44"/>
          <p:cNvSpPr>
            <a:spLocks noChangeArrowheads="1"/>
          </p:cNvSpPr>
          <p:nvPr/>
        </p:nvSpPr>
        <p:spPr bwMode="auto">
          <a:xfrm>
            <a:off x="5949604" y="2771698"/>
            <a:ext cx="2373313" cy="51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eaLnBrk="0" hangingPunct="0"/>
            <a:r>
              <a:rPr lang="en-US" sz="2800" i="1" dirty="0">
                <a:solidFill>
                  <a:schemeClr val="tx1"/>
                </a:solidFill>
              </a:rPr>
              <a:t>(Commutative)</a:t>
            </a:r>
          </a:p>
        </p:txBody>
      </p:sp>
      <p:sp>
        <p:nvSpPr>
          <p:cNvPr id="2" name="Slide Number Placeholder 1"/>
          <p:cNvSpPr>
            <a:spLocks noGrp="1"/>
          </p:cNvSpPr>
          <p:nvPr>
            <p:ph type="sldNum" sz="quarter" idx="4294967295"/>
          </p:nvPr>
        </p:nvSpPr>
        <p:spPr>
          <a:xfrm>
            <a:off x="6553200" y="6245225"/>
            <a:ext cx="2438400" cy="476250"/>
          </a:xfrm>
          <a:prstGeom prst="rect">
            <a:avLst/>
          </a:prstGeom>
        </p:spPr>
        <p:txBody>
          <a:bodyPr/>
          <a:lstStyle/>
          <a:p>
            <a:pPr>
              <a:defRPr/>
            </a:pPr>
            <a:fld id="{273D1298-DF51-4538-92FE-F7A6987E0217}" type="slidenum">
              <a:rPr lang="en-US" smtClean="0"/>
              <a:pPr>
                <a:defRPr/>
              </a:pPr>
              <a:t>14</a:t>
            </a:fld>
            <a:endParaRPr lang="en-US"/>
          </a:p>
        </p:txBody>
      </p:sp>
    </p:spTree>
    <p:extLst>
      <p:ext uri="{BB962C8B-B14F-4D97-AF65-F5344CB8AC3E}">
        <p14:creationId xmlns:p14="http://schemas.microsoft.com/office/powerpoint/2010/main" val="169562111"/>
      </p:ext>
    </p:extLst>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5" name="Title 7"/>
          <p:cNvSpPr>
            <a:spLocks noGrp="1"/>
          </p:cNvSpPr>
          <p:nvPr>
            <p:ph type="title"/>
          </p:nvPr>
        </p:nvSpPr>
        <p:spPr/>
        <p:txBody>
          <a:bodyPr/>
          <a:lstStyle/>
          <a:p>
            <a:pPr eaLnBrk="1" hangingPunct="1"/>
            <a:r>
              <a:rPr lang="en-US" sz="3600"/>
              <a:t>Mixing Joins with Selections &amp; Projections</a:t>
            </a:r>
            <a:endParaRPr lang="el-GR" sz="3600"/>
          </a:p>
        </p:txBody>
      </p:sp>
      <p:sp>
        <p:nvSpPr>
          <p:cNvPr id="217093" name="Rectangle 5"/>
          <p:cNvSpPr>
            <a:spLocks noGrp="1" noChangeArrowheads="1"/>
          </p:cNvSpPr>
          <p:nvPr>
            <p:ph idx="1"/>
          </p:nvPr>
        </p:nvSpPr>
        <p:spPr>
          <a:xfrm>
            <a:off x="0" y="1219200"/>
            <a:ext cx="9144000" cy="5486400"/>
          </a:xfrm>
        </p:spPr>
        <p:txBody>
          <a:bodyPr lIns="90488" tIns="44450" rIns="90488" bIns="44450"/>
          <a:lstStyle/>
          <a:p>
            <a:pPr eaLnBrk="1" hangingPunct="1"/>
            <a:r>
              <a:rPr lang="en-US" sz="3000" dirty="0">
                <a:solidFill>
                  <a:schemeClr val="accent2"/>
                </a:solidFill>
              </a:rPr>
              <a:t>Converting selection + cross-product to join</a:t>
            </a:r>
          </a:p>
          <a:p>
            <a:pPr eaLnBrk="1" hangingPunct="1"/>
            <a:endParaRPr lang="en-US" dirty="0">
              <a:solidFill>
                <a:schemeClr val="accent2"/>
              </a:solidFill>
            </a:endParaRPr>
          </a:p>
          <a:p>
            <a:pPr eaLnBrk="1" hangingPunct="1"/>
            <a:endParaRPr lang="en-US" dirty="0"/>
          </a:p>
          <a:p>
            <a:pPr eaLnBrk="1" hangingPunct="1"/>
            <a:endParaRPr lang="en-US" sz="900" dirty="0">
              <a:solidFill>
                <a:schemeClr val="accent2"/>
              </a:solidFill>
            </a:endParaRPr>
          </a:p>
          <a:p>
            <a:pPr eaLnBrk="1" hangingPunct="1"/>
            <a:r>
              <a:rPr lang="en-US" sz="3000" dirty="0">
                <a:solidFill>
                  <a:schemeClr val="accent2"/>
                </a:solidFill>
              </a:rPr>
              <a:t>Selection on just attributes of S commutes with R      S</a:t>
            </a:r>
          </a:p>
          <a:p>
            <a:pPr eaLnBrk="1" hangingPunct="1"/>
            <a:endParaRPr lang="en-US" sz="3000" dirty="0">
              <a:solidFill>
                <a:schemeClr val="accent2"/>
              </a:solidFill>
            </a:endParaRPr>
          </a:p>
          <a:p>
            <a:pPr eaLnBrk="1" hangingPunct="1"/>
            <a:endParaRPr lang="en-US" dirty="0">
              <a:solidFill>
                <a:schemeClr val="accent2"/>
              </a:solidFill>
            </a:endParaRPr>
          </a:p>
          <a:p>
            <a:pPr eaLnBrk="1" hangingPunct="1"/>
            <a:r>
              <a:rPr lang="en-US" sz="3000" dirty="0">
                <a:solidFill>
                  <a:schemeClr val="accent2"/>
                </a:solidFill>
              </a:rPr>
              <a:t>We can also “</a:t>
            </a:r>
            <a:r>
              <a:rPr lang="en-US" altLang="ja-JP" sz="3000" dirty="0">
                <a:solidFill>
                  <a:schemeClr val="accent2"/>
                </a:solidFill>
                <a:ea typeface="MS PGothic" pitchFamily="34" charset="-128"/>
              </a:rPr>
              <a:t>push down</a:t>
            </a:r>
            <a:r>
              <a:rPr lang="en-US" altLang="ja-JP" sz="3000" dirty="0">
                <a:solidFill>
                  <a:schemeClr val="accent2"/>
                </a:solidFill>
              </a:rPr>
              <a:t>”</a:t>
            </a:r>
            <a:r>
              <a:rPr lang="en-US" altLang="ja-JP" sz="3000" dirty="0">
                <a:solidFill>
                  <a:schemeClr val="accent2"/>
                </a:solidFill>
                <a:ea typeface="MS PGothic" pitchFamily="34" charset="-128"/>
              </a:rPr>
              <a:t> projections</a:t>
            </a:r>
            <a:endParaRPr lang="en-US" sz="3000" dirty="0">
              <a:solidFill>
                <a:schemeClr val="accent2"/>
              </a:solidFill>
            </a:endParaRPr>
          </a:p>
        </p:txBody>
      </p:sp>
      <p:sp>
        <p:nvSpPr>
          <p:cNvPr id="35844"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l-GR"/>
          </a:p>
        </p:txBody>
      </p:sp>
      <p:sp>
        <p:nvSpPr>
          <p:cNvPr id="35845"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nchor="ctr"/>
          <a:lstStyle/>
          <a:p>
            <a:endParaRPr lang="el-GR"/>
          </a:p>
        </p:txBody>
      </p:sp>
      <p:grpSp>
        <p:nvGrpSpPr>
          <p:cNvPr id="2" name="Group 16"/>
          <p:cNvGrpSpPr>
            <a:grpSpLocks/>
          </p:cNvGrpSpPr>
          <p:nvPr/>
        </p:nvGrpSpPr>
        <p:grpSpPr bwMode="auto">
          <a:xfrm>
            <a:off x="8077200" y="3200400"/>
            <a:ext cx="381000" cy="304800"/>
            <a:chOff x="4817" y="2736"/>
            <a:chExt cx="165" cy="66"/>
          </a:xfrm>
        </p:grpSpPr>
        <p:sp>
          <p:nvSpPr>
            <p:cNvPr id="35876" name="Freeform 17"/>
            <p:cNvSpPr>
              <a:spLocks/>
            </p:cNvSpPr>
            <p:nvPr/>
          </p:nvSpPr>
          <p:spPr bwMode="auto">
            <a:xfrm>
              <a:off x="4817"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254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7" name="Freeform 18"/>
            <p:cNvSpPr>
              <a:spLocks/>
            </p:cNvSpPr>
            <p:nvPr/>
          </p:nvSpPr>
          <p:spPr bwMode="auto">
            <a:xfrm>
              <a:off x="4981"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254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8" name="Freeform 19"/>
            <p:cNvSpPr>
              <a:spLocks/>
            </p:cNvSpPr>
            <p:nvPr/>
          </p:nvSpPr>
          <p:spPr bwMode="auto">
            <a:xfrm>
              <a:off x="4817" y="2736"/>
              <a:ext cx="165" cy="66"/>
            </a:xfrm>
            <a:custGeom>
              <a:avLst/>
              <a:gdLst>
                <a:gd name="T0" fmla="*/ 0 w 165"/>
                <a:gd name="T1" fmla="*/ 0 h 66"/>
                <a:gd name="T2" fmla="*/ 164 w 165"/>
                <a:gd name="T3" fmla="*/ 65 h 66"/>
                <a:gd name="T4" fmla="*/ 0 w 165"/>
                <a:gd name="T5" fmla="*/ 0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0"/>
                  </a:moveTo>
                  <a:lnTo>
                    <a:pt x="164" y="65"/>
                  </a:lnTo>
                  <a:lnTo>
                    <a:pt x="0" y="0"/>
                  </a:lnTo>
                </a:path>
              </a:pathLst>
            </a:custGeom>
            <a:noFill/>
            <a:ln w="254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9" name="Freeform 20"/>
            <p:cNvSpPr>
              <a:spLocks/>
            </p:cNvSpPr>
            <p:nvPr/>
          </p:nvSpPr>
          <p:spPr bwMode="auto">
            <a:xfrm>
              <a:off x="4817" y="2736"/>
              <a:ext cx="165" cy="66"/>
            </a:xfrm>
            <a:custGeom>
              <a:avLst/>
              <a:gdLst>
                <a:gd name="T0" fmla="*/ 0 w 165"/>
                <a:gd name="T1" fmla="*/ 65 h 66"/>
                <a:gd name="T2" fmla="*/ 164 w 165"/>
                <a:gd name="T3" fmla="*/ 0 h 66"/>
                <a:gd name="T4" fmla="*/ 0 w 165"/>
                <a:gd name="T5" fmla="*/ 65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65"/>
                  </a:moveTo>
                  <a:lnTo>
                    <a:pt x="164" y="0"/>
                  </a:lnTo>
                  <a:lnTo>
                    <a:pt x="0" y="65"/>
                  </a:lnTo>
                </a:path>
              </a:pathLst>
            </a:custGeom>
            <a:noFill/>
            <a:ln w="25400" cap="rnd">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115" name="Rectangle 27"/>
          <p:cNvSpPr>
            <a:spLocks noChangeArrowheads="1"/>
          </p:cNvSpPr>
          <p:nvPr/>
        </p:nvSpPr>
        <p:spPr bwMode="auto">
          <a:xfrm>
            <a:off x="762000" y="18288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0" hangingPunct="0">
              <a:spcBef>
                <a:spcPct val="20000"/>
              </a:spcBef>
            </a:pPr>
            <a:r>
              <a:rPr lang="el-GR" sz="2800" dirty="0">
                <a:solidFill>
                  <a:schemeClr val="tx1"/>
                </a:solidFill>
                <a:latin typeface="Times New Roman" pitchFamily="18" charset="0"/>
                <a:cs typeface="Times New Roman" pitchFamily="18" charset="0"/>
              </a:rPr>
              <a:t>σ</a:t>
            </a:r>
            <a:r>
              <a:rPr lang="en-US" sz="2800" baseline="-25000" dirty="0" err="1">
                <a:solidFill>
                  <a:schemeClr val="tx1"/>
                </a:solidFill>
                <a:latin typeface="Times New Roman" pitchFamily="18" charset="0"/>
                <a:cs typeface="Times New Roman" pitchFamily="18" charset="0"/>
              </a:rPr>
              <a:t>S.sid</a:t>
            </a:r>
            <a:r>
              <a:rPr lang="en-US" sz="2800" baseline="-25000" dirty="0">
                <a:solidFill>
                  <a:schemeClr val="tx1"/>
                </a:solidFill>
                <a:latin typeface="Times New Roman" pitchFamily="18" charset="0"/>
                <a:cs typeface="Times New Roman" pitchFamily="18" charset="0"/>
              </a:rPr>
              <a:t> = </a:t>
            </a:r>
            <a:r>
              <a:rPr lang="en-US" sz="2800" baseline="-25000" dirty="0" err="1">
                <a:solidFill>
                  <a:schemeClr val="tx1"/>
                </a:solidFill>
                <a:latin typeface="Times New Roman" pitchFamily="18" charset="0"/>
                <a:cs typeface="Times New Roman" pitchFamily="18" charset="0"/>
              </a:rPr>
              <a:t>R.sid</a:t>
            </a:r>
            <a:r>
              <a:rPr lang="en-US" sz="2800" dirty="0">
                <a:solidFill>
                  <a:schemeClr val="tx1"/>
                </a:solidFill>
                <a:latin typeface="Times New Roman" pitchFamily="18" charset="0"/>
                <a:cs typeface="Times New Roman" pitchFamily="18" charset="0"/>
              </a:rPr>
              <a:t> (Sailors </a:t>
            </a:r>
            <a:r>
              <a:rPr lang="en-US" sz="2800" dirty="0">
                <a:solidFill>
                  <a:schemeClr val="tx1"/>
                </a:solidFill>
                <a:latin typeface="Tahoma" pitchFamily="34" charset="0"/>
                <a:cs typeface="Times New Roman" pitchFamily="18" charset="0"/>
              </a:rPr>
              <a:t>x</a:t>
            </a:r>
            <a:r>
              <a:rPr lang="en-US" sz="2800" dirty="0">
                <a:solidFill>
                  <a:schemeClr val="tx1"/>
                </a:solidFill>
                <a:latin typeface="Times New Roman" pitchFamily="18" charset="0"/>
                <a:cs typeface="Times New Roman" pitchFamily="18" charset="0"/>
              </a:rPr>
              <a:t> Reserves) </a:t>
            </a:r>
          </a:p>
          <a:p>
            <a:pPr marL="342900" indent="-342900" eaLnBrk="0" hangingPunct="0">
              <a:spcBef>
                <a:spcPct val="20000"/>
              </a:spcBef>
            </a:pPr>
            <a:r>
              <a:rPr lang="en-US" sz="2800" dirty="0">
                <a:solidFill>
                  <a:schemeClr val="tx1"/>
                </a:solidFill>
                <a:latin typeface="Times New Roman" pitchFamily="18" charset="0"/>
                <a:cs typeface="Times New Roman" pitchFamily="18" charset="0"/>
              </a:rPr>
              <a:t>			</a:t>
            </a:r>
            <a:r>
              <a:rPr lang="en-US" sz="3600" dirty="0">
                <a:solidFill>
                  <a:schemeClr val="tx1"/>
                </a:solidFill>
                <a:latin typeface="Times New Roman" pitchFamily="18" charset="0"/>
                <a:cs typeface="Times New Roman" pitchFamily="18" charset="0"/>
                <a:sym typeface="Wingdings" pitchFamily="2" charset="2"/>
              </a:rPr>
              <a:t>↔ </a:t>
            </a:r>
            <a:r>
              <a:rPr lang="en-US" sz="2800" dirty="0">
                <a:solidFill>
                  <a:schemeClr val="tx1"/>
                </a:solidFill>
                <a:latin typeface="Times New Roman" pitchFamily="18" charset="0"/>
                <a:cs typeface="Times New Roman" pitchFamily="18" charset="0"/>
                <a:sym typeface="Wingdings" pitchFamily="2" charset="2"/>
              </a:rPr>
              <a:t>Sailors       </a:t>
            </a:r>
            <a:r>
              <a:rPr lang="en-US" sz="2800" baseline="-25000" dirty="0" err="1">
                <a:solidFill>
                  <a:schemeClr val="tx1"/>
                </a:solidFill>
                <a:latin typeface="Times New Roman" pitchFamily="18" charset="0"/>
                <a:cs typeface="Times New Roman" pitchFamily="18" charset="0"/>
              </a:rPr>
              <a:t>S.sid</a:t>
            </a:r>
            <a:r>
              <a:rPr lang="en-US" sz="2800" baseline="-25000" dirty="0">
                <a:solidFill>
                  <a:schemeClr val="tx1"/>
                </a:solidFill>
                <a:latin typeface="Times New Roman" pitchFamily="18" charset="0"/>
                <a:cs typeface="Times New Roman" pitchFamily="18" charset="0"/>
              </a:rPr>
              <a:t> = </a:t>
            </a:r>
            <a:r>
              <a:rPr lang="en-US" sz="2800" baseline="-25000" dirty="0" err="1">
                <a:solidFill>
                  <a:schemeClr val="tx1"/>
                </a:solidFill>
                <a:latin typeface="Times New Roman" pitchFamily="18" charset="0"/>
                <a:cs typeface="Times New Roman" pitchFamily="18" charset="0"/>
              </a:rPr>
              <a:t>R.sid</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sym typeface="Wingdings" pitchFamily="2" charset="2"/>
              </a:rPr>
              <a:t>Reserves</a:t>
            </a:r>
          </a:p>
        </p:txBody>
      </p:sp>
      <p:grpSp>
        <p:nvGrpSpPr>
          <p:cNvPr id="3" name="Group 28"/>
          <p:cNvGrpSpPr>
            <a:grpSpLocks/>
          </p:cNvGrpSpPr>
          <p:nvPr/>
        </p:nvGrpSpPr>
        <p:grpSpPr bwMode="auto">
          <a:xfrm>
            <a:off x="4419600" y="2590800"/>
            <a:ext cx="381000" cy="304800"/>
            <a:chOff x="4817" y="2736"/>
            <a:chExt cx="165" cy="66"/>
          </a:xfrm>
        </p:grpSpPr>
        <p:sp>
          <p:nvSpPr>
            <p:cNvPr id="35872" name="Freeform 29"/>
            <p:cNvSpPr>
              <a:spLocks/>
            </p:cNvSpPr>
            <p:nvPr/>
          </p:nvSpPr>
          <p:spPr bwMode="auto">
            <a:xfrm>
              <a:off x="4817"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3" name="Freeform 30"/>
            <p:cNvSpPr>
              <a:spLocks/>
            </p:cNvSpPr>
            <p:nvPr/>
          </p:nvSpPr>
          <p:spPr bwMode="auto">
            <a:xfrm>
              <a:off x="4981"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4" name="Freeform 31"/>
            <p:cNvSpPr>
              <a:spLocks/>
            </p:cNvSpPr>
            <p:nvPr/>
          </p:nvSpPr>
          <p:spPr bwMode="auto">
            <a:xfrm>
              <a:off x="4817" y="2736"/>
              <a:ext cx="165" cy="66"/>
            </a:xfrm>
            <a:custGeom>
              <a:avLst/>
              <a:gdLst>
                <a:gd name="T0" fmla="*/ 0 w 165"/>
                <a:gd name="T1" fmla="*/ 0 h 66"/>
                <a:gd name="T2" fmla="*/ 164 w 165"/>
                <a:gd name="T3" fmla="*/ 65 h 66"/>
                <a:gd name="T4" fmla="*/ 0 w 165"/>
                <a:gd name="T5" fmla="*/ 0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0"/>
                  </a:moveTo>
                  <a:lnTo>
                    <a:pt x="164"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5" name="Freeform 32"/>
            <p:cNvSpPr>
              <a:spLocks/>
            </p:cNvSpPr>
            <p:nvPr/>
          </p:nvSpPr>
          <p:spPr bwMode="auto">
            <a:xfrm>
              <a:off x="4817" y="2736"/>
              <a:ext cx="165" cy="66"/>
            </a:xfrm>
            <a:custGeom>
              <a:avLst/>
              <a:gdLst>
                <a:gd name="T0" fmla="*/ 0 w 165"/>
                <a:gd name="T1" fmla="*/ 65 h 66"/>
                <a:gd name="T2" fmla="*/ 164 w 165"/>
                <a:gd name="T3" fmla="*/ 0 h 66"/>
                <a:gd name="T4" fmla="*/ 0 w 165"/>
                <a:gd name="T5" fmla="*/ 65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65"/>
                  </a:moveTo>
                  <a:lnTo>
                    <a:pt x="164" y="0"/>
                  </a:lnTo>
                  <a:lnTo>
                    <a:pt x="0"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121" name="Rectangle 33"/>
          <p:cNvSpPr>
            <a:spLocks noChangeArrowheads="1"/>
          </p:cNvSpPr>
          <p:nvPr/>
        </p:nvSpPr>
        <p:spPr bwMode="auto">
          <a:xfrm>
            <a:off x="457200" y="358140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0" hangingPunct="0">
              <a:spcBef>
                <a:spcPct val="20000"/>
              </a:spcBef>
            </a:pPr>
            <a:r>
              <a:rPr lang="el-GR" sz="2800" dirty="0">
                <a:solidFill>
                  <a:schemeClr val="tx1"/>
                </a:solidFill>
                <a:latin typeface="Times New Roman" pitchFamily="18" charset="0"/>
                <a:cs typeface="Times New Roman" pitchFamily="18" charset="0"/>
              </a:rPr>
              <a:t>σ</a:t>
            </a:r>
            <a:r>
              <a:rPr lang="en-US" sz="2800" baseline="-25000" dirty="0" err="1">
                <a:solidFill>
                  <a:schemeClr val="tx1"/>
                </a:solidFill>
                <a:latin typeface="Times New Roman" pitchFamily="18" charset="0"/>
                <a:cs typeface="Times New Roman" pitchFamily="18" charset="0"/>
              </a:rPr>
              <a:t>S.age</a:t>
            </a:r>
            <a:r>
              <a:rPr lang="en-US" sz="2800" baseline="-25000" dirty="0">
                <a:solidFill>
                  <a:schemeClr val="tx1"/>
                </a:solidFill>
                <a:latin typeface="Times New Roman" pitchFamily="18" charset="0"/>
                <a:cs typeface="Times New Roman" pitchFamily="18" charset="0"/>
              </a:rPr>
              <a:t>&lt;18</a:t>
            </a:r>
            <a:r>
              <a:rPr lang="en-US" sz="2800" dirty="0">
                <a:solidFill>
                  <a:schemeClr val="tx1"/>
                </a:solidFill>
                <a:latin typeface="Times New Roman" pitchFamily="18" charset="0"/>
                <a:cs typeface="Times New Roman" pitchFamily="18" charset="0"/>
              </a:rPr>
              <a:t> (Sailors       </a:t>
            </a:r>
            <a:r>
              <a:rPr lang="en-US" sz="2800" baseline="-25000" dirty="0" err="1">
                <a:solidFill>
                  <a:schemeClr val="tx1"/>
                </a:solidFill>
                <a:latin typeface="Times New Roman" pitchFamily="18" charset="0"/>
                <a:cs typeface="Times New Roman" pitchFamily="18" charset="0"/>
              </a:rPr>
              <a:t>S.sid</a:t>
            </a:r>
            <a:r>
              <a:rPr lang="en-US" sz="2800" baseline="-25000" dirty="0">
                <a:solidFill>
                  <a:schemeClr val="tx1"/>
                </a:solidFill>
                <a:latin typeface="Times New Roman" pitchFamily="18" charset="0"/>
                <a:cs typeface="Times New Roman" pitchFamily="18" charset="0"/>
              </a:rPr>
              <a:t> = </a:t>
            </a:r>
            <a:r>
              <a:rPr lang="en-US" sz="2800" baseline="-25000" dirty="0" err="1">
                <a:solidFill>
                  <a:schemeClr val="tx1"/>
                </a:solidFill>
                <a:latin typeface="Times New Roman" pitchFamily="18" charset="0"/>
                <a:cs typeface="Times New Roman" pitchFamily="18" charset="0"/>
              </a:rPr>
              <a:t>R.sid</a:t>
            </a:r>
            <a:r>
              <a:rPr lang="en-US" sz="2800" dirty="0">
                <a:solidFill>
                  <a:schemeClr val="tx1"/>
                </a:solidFill>
                <a:latin typeface="Times New Roman" pitchFamily="18" charset="0"/>
                <a:cs typeface="Times New Roman" pitchFamily="18" charset="0"/>
              </a:rPr>
              <a:t> Reserves) </a:t>
            </a:r>
          </a:p>
          <a:p>
            <a:pPr marL="342900" indent="-342900" eaLnBrk="0" hangingPunct="0">
              <a:spcBef>
                <a:spcPct val="20000"/>
              </a:spcBef>
            </a:pPr>
            <a:r>
              <a:rPr lang="en-US" sz="2800" dirty="0">
                <a:solidFill>
                  <a:schemeClr val="tx1"/>
                </a:solidFill>
                <a:latin typeface="Times New Roman" pitchFamily="18" charset="0"/>
                <a:cs typeface="Times New Roman" pitchFamily="18" charset="0"/>
              </a:rPr>
              <a:t>			</a:t>
            </a:r>
            <a:r>
              <a:rPr lang="en-US" sz="3600" dirty="0">
                <a:solidFill>
                  <a:schemeClr val="tx1"/>
                </a:solidFill>
                <a:latin typeface="Times New Roman" pitchFamily="18" charset="0"/>
                <a:cs typeface="Times New Roman" pitchFamily="18" charset="0"/>
                <a:sym typeface="Wingdings" pitchFamily="2" charset="2"/>
              </a:rPr>
              <a:t>↔ </a:t>
            </a:r>
            <a:r>
              <a:rPr lang="en-US" sz="2800" dirty="0">
                <a:solidFill>
                  <a:schemeClr val="tx1"/>
                </a:solidFill>
                <a:latin typeface="Times New Roman" pitchFamily="18" charset="0"/>
                <a:cs typeface="Times New Roman" pitchFamily="18" charset="0"/>
                <a:sym typeface="Wingdings" pitchFamily="2" charset="2"/>
              </a:rPr>
              <a:t>(</a:t>
            </a:r>
            <a:r>
              <a:rPr lang="el-GR" sz="2800" dirty="0">
                <a:solidFill>
                  <a:schemeClr val="tx1"/>
                </a:solidFill>
                <a:latin typeface="Times New Roman" pitchFamily="18" charset="0"/>
                <a:cs typeface="Times New Roman" pitchFamily="18" charset="0"/>
              </a:rPr>
              <a:t>σ</a:t>
            </a:r>
            <a:r>
              <a:rPr lang="en-US" sz="2800" baseline="-25000" dirty="0" err="1">
                <a:solidFill>
                  <a:schemeClr val="tx1"/>
                </a:solidFill>
                <a:latin typeface="Times New Roman" pitchFamily="18" charset="0"/>
                <a:cs typeface="Times New Roman" pitchFamily="18" charset="0"/>
              </a:rPr>
              <a:t>S.age</a:t>
            </a:r>
            <a:r>
              <a:rPr lang="en-US" sz="2800" baseline="-25000" dirty="0">
                <a:solidFill>
                  <a:schemeClr val="tx1"/>
                </a:solidFill>
                <a:latin typeface="Times New Roman" pitchFamily="18" charset="0"/>
                <a:cs typeface="Times New Roman" pitchFamily="18" charset="0"/>
              </a:rPr>
              <a:t>&lt;18</a:t>
            </a:r>
            <a:r>
              <a:rPr lang="en-US" sz="2800" dirty="0">
                <a:solidFill>
                  <a:schemeClr val="tx1"/>
                </a:solidFill>
                <a:latin typeface="Times New Roman" pitchFamily="18" charset="0"/>
                <a:cs typeface="Times New Roman" pitchFamily="18" charset="0"/>
              </a:rPr>
              <a:t> (Sailors))  </a:t>
            </a:r>
            <a:r>
              <a:rPr lang="en-US" sz="2800" dirty="0">
                <a:solidFill>
                  <a:schemeClr val="tx1"/>
                </a:solidFill>
                <a:latin typeface="Times New Roman" pitchFamily="18" charset="0"/>
                <a:cs typeface="Times New Roman" pitchFamily="18" charset="0"/>
                <a:sym typeface="Wingdings" pitchFamily="2" charset="2"/>
              </a:rPr>
              <a:t>    </a:t>
            </a:r>
            <a:r>
              <a:rPr lang="en-US" sz="2800" baseline="-25000" dirty="0" err="1">
                <a:solidFill>
                  <a:schemeClr val="tx1"/>
                </a:solidFill>
                <a:latin typeface="Times New Roman" pitchFamily="18" charset="0"/>
                <a:cs typeface="Times New Roman" pitchFamily="18" charset="0"/>
              </a:rPr>
              <a:t>S.sid</a:t>
            </a:r>
            <a:r>
              <a:rPr lang="en-US" sz="2800" baseline="-25000" dirty="0">
                <a:solidFill>
                  <a:schemeClr val="tx1"/>
                </a:solidFill>
                <a:latin typeface="Times New Roman" pitchFamily="18" charset="0"/>
                <a:cs typeface="Times New Roman" pitchFamily="18" charset="0"/>
              </a:rPr>
              <a:t> = </a:t>
            </a:r>
            <a:r>
              <a:rPr lang="en-US" sz="2800" baseline="-25000" dirty="0" err="1">
                <a:solidFill>
                  <a:schemeClr val="tx1"/>
                </a:solidFill>
                <a:latin typeface="Times New Roman" pitchFamily="18" charset="0"/>
                <a:cs typeface="Times New Roman" pitchFamily="18" charset="0"/>
              </a:rPr>
              <a:t>R.sid</a:t>
            </a:r>
            <a:r>
              <a:rPr lang="en-US" sz="28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sym typeface="Wingdings" pitchFamily="2" charset="2"/>
              </a:rPr>
              <a:t>Reserves</a:t>
            </a:r>
          </a:p>
        </p:txBody>
      </p:sp>
      <p:grpSp>
        <p:nvGrpSpPr>
          <p:cNvPr id="4" name="Group 34"/>
          <p:cNvGrpSpPr>
            <a:grpSpLocks/>
          </p:cNvGrpSpPr>
          <p:nvPr/>
        </p:nvGrpSpPr>
        <p:grpSpPr bwMode="auto">
          <a:xfrm>
            <a:off x="2971800" y="3733800"/>
            <a:ext cx="381000" cy="304800"/>
            <a:chOff x="4817" y="2736"/>
            <a:chExt cx="165" cy="66"/>
          </a:xfrm>
        </p:grpSpPr>
        <p:sp>
          <p:nvSpPr>
            <p:cNvPr id="35868" name="Freeform 35"/>
            <p:cNvSpPr>
              <a:spLocks/>
            </p:cNvSpPr>
            <p:nvPr/>
          </p:nvSpPr>
          <p:spPr bwMode="auto">
            <a:xfrm>
              <a:off x="4817"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9" name="Freeform 36"/>
            <p:cNvSpPr>
              <a:spLocks/>
            </p:cNvSpPr>
            <p:nvPr/>
          </p:nvSpPr>
          <p:spPr bwMode="auto">
            <a:xfrm>
              <a:off x="4981"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0" name="Freeform 37"/>
            <p:cNvSpPr>
              <a:spLocks/>
            </p:cNvSpPr>
            <p:nvPr/>
          </p:nvSpPr>
          <p:spPr bwMode="auto">
            <a:xfrm>
              <a:off x="4817" y="2736"/>
              <a:ext cx="165" cy="66"/>
            </a:xfrm>
            <a:custGeom>
              <a:avLst/>
              <a:gdLst>
                <a:gd name="T0" fmla="*/ 0 w 165"/>
                <a:gd name="T1" fmla="*/ 0 h 66"/>
                <a:gd name="T2" fmla="*/ 164 w 165"/>
                <a:gd name="T3" fmla="*/ 65 h 66"/>
                <a:gd name="T4" fmla="*/ 0 w 165"/>
                <a:gd name="T5" fmla="*/ 0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0"/>
                  </a:moveTo>
                  <a:lnTo>
                    <a:pt x="164"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71" name="Freeform 38"/>
            <p:cNvSpPr>
              <a:spLocks/>
            </p:cNvSpPr>
            <p:nvPr/>
          </p:nvSpPr>
          <p:spPr bwMode="auto">
            <a:xfrm>
              <a:off x="4817" y="2736"/>
              <a:ext cx="165" cy="66"/>
            </a:xfrm>
            <a:custGeom>
              <a:avLst/>
              <a:gdLst>
                <a:gd name="T0" fmla="*/ 0 w 165"/>
                <a:gd name="T1" fmla="*/ 65 h 66"/>
                <a:gd name="T2" fmla="*/ 164 w 165"/>
                <a:gd name="T3" fmla="*/ 0 h 66"/>
                <a:gd name="T4" fmla="*/ 0 w 165"/>
                <a:gd name="T5" fmla="*/ 65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65"/>
                  </a:moveTo>
                  <a:lnTo>
                    <a:pt x="164" y="0"/>
                  </a:lnTo>
                  <a:lnTo>
                    <a:pt x="0"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 name="Group 39"/>
          <p:cNvGrpSpPr>
            <a:grpSpLocks/>
          </p:cNvGrpSpPr>
          <p:nvPr/>
        </p:nvGrpSpPr>
        <p:grpSpPr bwMode="auto">
          <a:xfrm>
            <a:off x="5715000" y="4343400"/>
            <a:ext cx="381000" cy="304800"/>
            <a:chOff x="4817" y="2736"/>
            <a:chExt cx="165" cy="66"/>
          </a:xfrm>
        </p:grpSpPr>
        <p:sp>
          <p:nvSpPr>
            <p:cNvPr id="35864" name="Freeform 40"/>
            <p:cNvSpPr>
              <a:spLocks/>
            </p:cNvSpPr>
            <p:nvPr/>
          </p:nvSpPr>
          <p:spPr bwMode="auto">
            <a:xfrm>
              <a:off x="4817"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5" name="Freeform 41"/>
            <p:cNvSpPr>
              <a:spLocks/>
            </p:cNvSpPr>
            <p:nvPr/>
          </p:nvSpPr>
          <p:spPr bwMode="auto">
            <a:xfrm>
              <a:off x="4981"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6" name="Freeform 42"/>
            <p:cNvSpPr>
              <a:spLocks/>
            </p:cNvSpPr>
            <p:nvPr/>
          </p:nvSpPr>
          <p:spPr bwMode="auto">
            <a:xfrm>
              <a:off x="4817" y="2736"/>
              <a:ext cx="165" cy="66"/>
            </a:xfrm>
            <a:custGeom>
              <a:avLst/>
              <a:gdLst>
                <a:gd name="T0" fmla="*/ 0 w 165"/>
                <a:gd name="T1" fmla="*/ 0 h 66"/>
                <a:gd name="T2" fmla="*/ 164 w 165"/>
                <a:gd name="T3" fmla="*/ 65 h 66"/>
                <a:gd name="T4" fmla="*/ 0 w 165"/>
                <a:gd name="T5" fmla="*/ 0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0"/>
                  </a:moveTo>
                  <a:lnTo>
                    <a:pt x="164"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7" name="Freeform 43"/>
            <p:cNvSpPr>
              <a:spLocks/>
            </p:cNvSpPr>
            <p:nvPr/>
          </p:nvSpPr>
          <p:spPr bwMode="auto">
            <a:xfrm>
              <a:off x="4817" y="2736"/>
              <a:ext cx="165" cy="66"/>
            </a:xfrm>
            <a:custGeom>
              <a:avLst/>
              <a:gdLst>
                <a:gd name="T0" fmla="*/ 0 w 165"/>
                <a:gd name="T1" fmla="*/ 65 h 66"/>
                <a:gd name="T2" fmla="*/ 164 w 165"/>
                <a:gd name="T3" fmla="*/ 0 h 66"/>
                <a:gd name="T4" fmla="*/ 0 w 165"/>
                <a:gd name="T5" fmla="*/ 65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65"/>
                  </a:moveTo>
                  <a:lnTo>
                    <a:pt x="164" y="0"/>
                  </a:lnTo>
                  <a:lnTo>
                    <a:pt x="0"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217132" name="Rectangle 44"/>
          <p:cNvSpPr>
            <a:spLocks noChangeArrowheads="1"/>
          </p:cNvSpPr>
          <p:nvPr/>
        </p:nvSpPr>
        <p:spPr bwMode="auto">
          <a:xfrm>
            <a:off x="228600" y="5410200"/>
            <a:ext cx="93726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indent="-342900" eaLnBrk="0" hangingPunct="0">
              <a:spcBef>
                <a:spcPct val="20000"/>
              </a:spcBef>
            </a:pPr>
            <a:r>
              <a:rPr lang="el-GR" sz="2800" dirty="0">
                <a:solidFill>
                  <a:schemeClr val="tx1"/>
                </a:solidFill>
                <a:latin typeface="Times New Roman" pitchFamily="18" charset="0"/>
                <a:cs typeface="Times New Roman" pitchFamily="18" charset="0"/>
              </a:rPr>
              <a:t>π</a:t>
            </a:r>
            <a:r>
              <a:rPr lang="en-US" sz="2800" baseline="-25000" dirty="0" err="1">
                <a:solidFill>
                  <a:schemeClr val="tx1"/>
                </a:solidFill>
                <a:latin typeface="Times New Roman" pitchFamily="18" charset="0"/>
                <a:cs typeface="Times New Roman" pitchFamily="18" charset="0"/>
              </a:rPr>
              <a:t>S.sname</a:t>
            </a:r>
            <a:r>
              <a:rPr lang="en-US" sz="2800" dirty="0">
                <a:solidFill>
                  <a:schemeClr val="tx1"/>
                </a:solidFill>
                <a:latin typeface="Times New Roman" pitchFamily="18" charset="0"/>
                <a:cs typeface="Times New Roman" pitchFamily="18" charset="0"/>
              </a:rPr>
              <a:t> (Sailors       </a:t>
            </a:r>
            <a:r>
              <a:rPr lang="en-US" sz="2800" baseline="-25000" dirty="0" err="1">
                <a:solidFill>
                  <a:schemeClr val="tx1"/>
                </a:solidFill>
                <a:latin typeface="Times New Roman" pitchFamily="18" charset="0"/>
                <a:cs typeface="Times New Roman" pitchFamily="18" charset="0"/>
              </a:rPr>
              <a:t>S.sid</a:t>
            </a:r>
            <a:r>
              <a:rPr lang="en-US" sz="2800" baseline="-25000" dirty="0">
                <a:solidFill>
                  <a:schemeClr val="tx1"/>
                </a:solidFill>
                <a:latin typeface="Times New Roman" pitchFamily="18" charset="0"/>
                <a:cs typeface="Times New Roman" pitchFamily="18" charset="0"/>
              </a:rPr>
              <a:t> = </a:t>
            </a:r>
            <a:r>
              <a:rPr lang="en-US" sz="2800" baseline="-25000" dirty="0" err="1">
                <a:solidFill>
                  <a:schemeClr val="tx1"/>
                </a:solidFill>
                <a:latin typeface="Times New Roman" pitchFamily="18" charset="0"/>
                <a:cs typeface="Times New Roman" pitchFamily="18" charset="0"/>
              </a:rPr>
              <a:t>R.sid</a:t>
            </a:r>
            <a:r>
              <a:rPr lang="en-US" sz="2800" dirty="0">
                <a:solidFill>
                  <a:schemeClr val="tx1"/>
                </a:solidFill>
                <a:latin typeface="Times New Roman" pitchFamily="18" charset="0"/>
                <a:cs typeface="Times New Roman" pitchFamily="18" charset="0"/>
              </a:rPr>
              <a:t> Reserves) </a:t>
            </a:r>
          </a:p>
          <a:p>
            <a:pPr marL="342900" indent="-342900" eaLnBrk="0" hangingPunct="0">
              <a:spcBef>
                <a:spcPct val="20000"/>
              </a:spcBef>
            </a:pPr>
            <a:r>
              <a:rPr lang="en-US" sz="2800" dirty="0">
                <a:solidFill>
                  <a:schemeClr val="tx1"/>
                </a:solidFill>
                <a:latin typeface="Times New Roman" pitchFamily="18" charset="0"/>
                <a:cs typeface="Times New Roman" pitchFamily="18" charset="0"/>
              </a:rPr>
              <a:t>	</a:t>
            </a:r>
            <a:r>
              <a:rPr lang="en-US" sz="3600" dirty="0">
                <a:solidFill>
                  <a:schemeClr val="tx1"/>
                </a:solidFill>
                <a:latin typeface="Times New Roman" pitchFamily="18" charset="0"/>
                <a:cs typeface="Times New Roman" pitchFamily="18" charset="0"/>
                <a:sym typeface="Wingdings" pitchFamily="2" charset="2"/>
              </a:rPr>
              <a:t>↔ </a:t>
            </a:r>
            <a:r>
              <a:rPr lang="el-GR" sz="2800" dirty="0">
                <a:solidFill>
                  <a:schemeClr val="tx1"/>
                </a:solidFill>
                <a:latin typeface="Times New Roman" pitchFamily="18" charset="0"/>
                <a:cs typeface="Times New Roman" pitchFamily="18" charset="0"/>
              </a:rPr>
              <a:t>π</a:t>
            </a:r>
            <a:r>
              <a:rPr lang="en-US" sz="2800" baseline="-25000" dirty="0" err="1">
                <a:solidFill>
                  <a:schemeClr val="tx1"/>
                </a:solidFill>
                <a:latin typeface="Times New Roman" pitchFamily="18" charset="0"/>
                <a:cs typeface="Times New Roman" pitchFamily="18" charset="0"/>
              </a:rPr>
              <a:t>S.sname</a:t>
            </a:r>
            <a:r>
              <a:rPr lang="en-US" sz="2800" baseline="-25000" dirty="0">
                <a:solidFill>
                  <a:schemeClr val="tx1"/>
                </a:solidFill>
                <a:latin typeface="Times New Roman" pitchFamily="18" charset="0"/>
                <a:cs typeface="Times New Roman" pitchFamily="18" charset="0"/>
              </a:rPr>
              <a:t> </a:t>
            </a:r>
            <a:r>
              <a:rPr lang="en-US" sz="2800" dirty="0">
                <a:solidFill>
                  <a:schemeClr val="tx1"/>
                </a:solidFill>
                <a:latin typeface="Times New Roman" pitchFamily="18" charset="0"/>
                <a:cs typeface="Times New Roman" pitchFamily="18" charset="0"/>
              </a:rPr>
              <a:t>(</a:t>
            </a:r>
            <a:r>
              <a:rPr lang="el-GR" sz="2800" dirty="0">
                <a:solidFill>
                  <a:schemeClr val="tx1"/>
                </a:solidFill>
                <a:latin typeface="Times New Roman" pitchFamily="18" charset="0"/>
                <a:cs typeface="Times New Roman" pitchFamily="18" charset="0"/>
              </a:rPr>
              <a:t>π</a:t>
            </a:r>
            <a:r>
              <a:rPr lang="en-US" sz="2800" baseline="-25000" dirty="0" err="1">
                <a:solidFill>
                  <a:schemeClr val="tx1"/>
                </a:solidFill>
                <a:latin typeface="Times New Roman" pitchFamily="18" charset="0"/>
                <a:cs typeface="Times New Roman" pitchFamily="18" charset="0"/>
              </a:rPr>
              <a:t>sname,sid</a:t>
            </a:r>
            <a:r>
              <a:rPr lang="en-US" sz="2800" dirty="0">
                <a:solidFill>
                  <a:schemeClr val="tx1"/>
                </a:solidFill>
                <a:latin typeface="Times New Roman" pitchFamily="18" charset="0"/>
                <a:cs typeface="Times New Roman" pitchFamily="18" charset="0"/>
              </a:rPr>
              <a:t>(Sailors)        </a:t>
            </a:r>
            <a:r>
              <a:rPr lang="en-US" sz="2800" baseline="-25000" dirty="0" err="1">
                <a:solidFill>
                  <a:schemeClr val="tx1"/>
                </a:solidFill>
                <a:latin typeface="Times New Roman" pitchFamily="18" charset="0"/>
                <a:cs typeface="Times New Roman" pitchFamily="18" charset="0"/>
              </a:rPr>
              <a:t>S.sid</a:t>
            </a:r>
            <a:r>
              <a:rPr lang="en-US" sz="2800" baseline="-25000" dirty="0">
                <a:solidFill>
                  <a:schemeClr val="tx1"/>
                </a:solidFill>
                <a:latin typeface="Times New Roman" pitchFamily="18" charset="0"/>
                <a:cs typeface="Times New Roman" pitchFamily="18" charset="0"/>
              </a:rPr>
              <a:t> = </a:t>
            </a:r>
            <a:r>
              <a:rPr lang="en-US" sz="2800" baseline="-25000" dirty="0" err="1">
                <a:solidFill>
                  <a:schemeClr val="tx1"/>
                </a:solidFill>
                <a:latin typeface="Times New Roman" pitchFamily="18" charset="0"/>
                <a:cs typeface="Times New Roman" pitchFamily="18" charset="0"/>
              </a:rPr>
              <a:t>R.sid</a:t>
            </a:r>
            <a:r>
              <a:rPr lang="en-US" sz="2800" dirty="0">
                <a:solidFill>
                  <a:schemeClr val="tx1"/>
                </a:solidFill>
                <a:latin typeface="Times New Roman" pitchFamily="18" charset="0"/>
                <a:cs typeface="Times New Roman" pitchFamily="18" charset="0"/>
              </a:rPr>
              <a:t> </a:t>
            </a:r>
            <a:r>
              <a:rPr lang="el-GR" sz="2800" dirty="0">
                <a:solidFill>
                  <a:schemeClr val="tx1"/>
                </a:solidFill>
                <a:latin typeface="Times New Roman" pitchFamily="18" charset="0"/>
                <a:cs typeface="Times New Roman" pitchFamily="18" charset="0"/>
              </a:rPr>
              <a:t>π</a:t>
            </a:r>
            <a:r>
              <a:rPr lang="en-US" sz="2800" baseline="-25000" dirty="0" err="1">
                <a:solidFill>
                  <a:schemeClr val="tx1"/>
                </a:solidFill>
                <a:latin typeface="Times New Roman" pitchFamily="18" charset="0"/>
                <a:cs typeface="Times New Roman" pitchFamily="18" charset="0"/>
              </a:rPr>
              <a:t>sid</a:t>
            </a:r>
            <a:r>
              <a:rPr lang="en-US" sz="2800" dirty="0">
                <a:solidFill>
                  <a:schemeClr val="tx1"/>
                </a:solidFill>
                <a:latin typeface="Times New Roman" pitchFamily="18" charset="0"/>
                <a:cs typeface="Times New Roman" pitchFamily="18" charset="0"/>
              </a:rPr>
              <a:t>(Reserves)) </a:t>
            </a:r>
          </a:p>
        </p:txBody>
      </p:sp>
      <p:grpSp>
        <p:nvGrpSpPr>
          <p:cNvPr id="6" name="Group 45"/>
          <p:cNvGrpSpPr>
            <a:grpSpLocks/>
          </p:cNvGrpSpPr>
          <p:nvPr/>
        </p:nvGrpSpPr>
        <p:grpSpPr bwMode="auto">
          <a:xfrm>
            <a:off x="2667000" y="5486400"/>
            <a:ext cx="381000" cy="304800"/>
            <a:chOff x="4817" y="2736"/>
            <a:chExt cx="165" cy="66"/>
          </a:xfrm>
        </p:grpSpPr>
        <p:sp>
          <p:nvSpPr>
            <p:cNvPr id="35860" name="Freeform 46"/>
            <p:cNvSpPr>
              <a:spLocks/>
            </p:cNvSpPr>
            <p:nvPr/>
          </p:nvSpPr>
          <p:spPr bwMode="auto">
            <a:xfrm>
              <a:off x="4817"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1" name="Freeform 47"/>
            <p:cNvSpPr>
              <a:spLocks/>
            </p:cNvSpPr>
            <p:nvPr/>
          </p:nvSpPr>
          <p:spPr bwMode="auto">
            <a:xfrm>
              <a:off x="4981"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2" name="Freeform 48"/>
            <p:cNvSpPr>
              <a:spLocks/>
            </p:cNvSpPr>
            <p:nvPr/>
          </p:nvSpPr>
          <p:spPr bwMode="auto">
            <a:xfrm>
              <a:off x="4817" y="2736"/>
              <a:ext cx="165" cy="66"/>
            </a:xfrm>
            <a:custGeom>
              <a:avLst/>
              <a:gdLst>
                <a:gd name="T0" fmla="*/ 0 w 165"/>
                <a:gd name="T1" fmla="*/ 0 h 66"/>
                <a:gd name="T2" fmla="*/ 164 w 165"/>
                <a:gd name="T3" fmla="*/ 65 h 66"/>
                <a:gd name="T4" fmla="*/ 0 w 165"/>
                <a:gd name="T5" fmla="*/ 0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0"/>
                  </a:moveTo>
                  <a:lnTo>
                    <a:pt x="164"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63" name="Freeform 49"/>
            <p:cNvSpPr>
              <a:spLocks/>
            </p:cNvSpPr>
            <p:nvPr/>
          </p:nvSpPr>
          <p:spPr bwMode="auto">
            <a:xfrm>
              <a:off x="4817" y="2736"/>
              <a:ext cx="165" cy="66"/>
            </a:xfrm>
            <a:custGeom>
              <a:avLst/>
              <a:gdLst>
                <a:gd name="T0" fmla="*/ 0 w 165"/>
                <a:gd name="T1" fmla="*/ 65 h 66"/>
                <a:gd name="T2" fmla="*/ 164 w 165"/>
                <a:gd name="T3" fmla="*/ 0 h 66"/>
                <a:gd name="T4" fmla="*/ 0 w 165"/>
                <a:gd name="T5" fmla="*/ 65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65"/>
                  </a:moveTo>
                  <a:lnTo>
                    <a:pt x="164" y="0"/>
                  </a:lnTo>
                  <a:lnTo>
                    <a:pt x="0"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7" name="Group 50"/>
          <p:cNvGrpSpPr>
            <a:grpSpLocks/>
          </p:cNvGrpSpPr>
          <p:nvPr/>
        </p:nvGrpSpPr>
        <p:grpSpPr bwMode="auto">
          <a:xfrm>
            <a:off x="4953000" y="6172200"/>
            <a:ext cx="381000" cy="304800"/>
            <a:chOff x="4817" y="2736"/>
            <a:chExt cx="165" cy="66"/>
          </a:xfrm>
        </p:grpSpPr>
        <p:sp>
          <p:nvSpPr>
            <p:cNvPr id="35856" name="Freeform 51"/>
            <p:cNvSpPr>
              <a:spLocks/>
            </p:cNvSpPr>
            <p:nvPr/>
          </p:nvSpPr>
          <p:spPr bwMode="auto">
            <a:xfrm>
              <a:off x="4817"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7" name="Freeform 52"/>
            <p:cNvSpPr>
              <a:spLocks/>
            </p:cNvSpPr>
            <p:nvPr/>
          </p:nvSpPr>
          <p:spPr bwMode="auto">
            <a:xfrm>
              <a:off x="4981" y="2736"/>
              <a:ext cx="1" cy="66"/>
            </a:xfrm>
            <a:custGeom>
              <a:avLst/>
              <a:gdLst>
                <a:gd name="T0" fmla="*/ 0 w 1"/>
                <a:gd name="T1" fmla="*/ 0 h 66"/>
                <a:gd name="T2" fmla="*/ 0 w 1"/>
                <a:gd name="T3" fmla="*/ 65 h 66"/>
                <a:gd name="T4" fmla="*/ 0 w 1"/>
                <a:gd name="T5" fmla="*/ 0 h 66"/>
                <a:gd name="T6" fmla="*/ 0 60000 65536"/>
                <a:gd name="T7" fmla="*/ 0 60000 65536"/>
                <a:gd name="T8" fmla="*/ 0 60000 65536"/>
                <a:gd name="T9" fmla="*/ 0 w 1"/>
                <a:gd name="T10" fmla="*/ 0 h 66"/>
                <a:gd name="T11" fmla="*/ 1 w 1"/>
                <a:gd name="T12" fmla="*/ 66 h 66"/>
              </a:gdLst>
              <a:ahLst/>
              <a:cxnLst>
                <a:cxn ang="T6">
                  <a:pos x="T0" y="T1"/>
                </a:cxn>
                <a:cxn ang="T7">
                  <a:pos x="T2" y="T3"/>
                </a:cxn>
                <a:cxn ang="T8">
                  <a:pos x="T4" y="T5"/>
                </a:cxn>
              </a:cxnLst>
              <a:rect l="T9" t="T10" r="T11" b="T12"/>
              <a:pathLst>
                <a:path w="1" h="66">
                  <a:moveTo>
                    <a:pt x="0" y="0"/>
                  </a:moveTo>
                  <a:lnTo>
                    <a:pt x="0"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8" name="Freeform 53"/>
            <p:cNvSpPr>
              <a:spLocks/>
            </p:cNvSpPr>
            <p:nvPr/>
          </p:nvSpPr>
          <p:spPr bwMode="auto">
            <a:xfrm>
              <a:off x="4817" y="2736"/>
              <a:ext cx="165" cy="66"/>
            </a:xfrm>
            <a:custGeom>
              <a:avLst/>
              <a:gdLst>
                <a:gd name="T0" fmla="*/ 0 w 165"/>
                <a:gd name="T1" fmla="*/ 0 h 66"/>
                <a:gd name="T2" fmla="*/ 164 w 165"/>
                <a:gd name="T3" fmla="*/ 65 h 66"/>
                <a:gd name="T4" fmla="*/ 0 w 165"/>
                <a:gd name="T5" fmla="*/ 0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0"/>
                  </a:moveTo>
                  <a:lnTo>
                    <a:pt x="164" y="65"/>
                  </a:lnTo>
                  <a:lnTo>
                    <a:pt x="0" y="0"/>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59" name="Freeform 54"/>
            <p:cNvSpPr>
              <a:spLocks/>
            </p:cNvSpPr>
            <p:nvPr/>
          </p:nvSpPr>
          <p:spPr bwMode="auto">
            <a:xfrm>
              <a:off x="4817" y="2736"/>
              <a:ext cx="165" cy="66"/>
            </a:xfrm>
            <a:custGeom>
              <a:avLst/>
              <a:gdLst>
                <a:gd name="T0" fmla="*/ 0 w 165"/>
                <a:gd name="T1" fmla="*/ 65 h 66"/>
                <a:gd name="T2" fmla="*/ 164 w 165"/>
                <a:gd name="T3" fmla="*/ 0 h 66"/>
                <a:gd name="T4" fmla="*/ 0 w 165"/>
                <a:gd name="T5" fmla="*/ 65 h 66"/>
                <a:gd name="T6" fmla="*/ 0 60000 65536"/>
                <a:gd name="T7" fmla="*/ 0 60000 65536"/>
                <a:gd name="T8" fmla="*/ 0 60000 65536"/>
                <a:gd name="T9" fmla="*/ 0 w 165"/>
                <a:gd name="T10" fmla="*/ 0 h 66"/>
                <a:gd name="T11" fmla="*/ 165 w 165"/>
                <a:gd name="T12" fmla="*/ 66 h 66"/>
              </a:gdLst>
              <a:ahLst/>
              <a:cxnLst>
                <a:cxn ang="T6">
                  <a:pos x="T0" y="T1"/>
                </a:cxn>
                <a:cxn ang="T7">
                  <a:pos x="T2" y="T3"/>
                </a:cxn>
                <a:cxn ang="T8">
                  <a:pos x="T4" y="T5"/>
                </a:cxn>
              </a:cxnLst>
              <a:rect l="T9" t="T10" r="T11" b="T12"/>
              <a:pathLst>
                <a:path w="165" h="66">
                  <a:moveTo>
                    <a:pt x="0" y="65"/>
                  </a:moveTo>
                  <a:lnTo>
                    <a:pt x="164" y="0"/>
                  </a:lnTo>
                  <a:lnTo>
                    <a:pt x="0" y="65"/>
                  </a:lnTo>
                </a:path>
              </a:pathLst>
            </a:custGeom>
            <a:noFill/>
            <a:ln w="12700" cap="rnd">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8" name="Slide Number Placeholder 7"/>
          <p:cNvSpPr>
            <a:spLocks noGrp="1"/>
          </p:cNvSpPr>
          <p:nvPr>
            <p:ph type="sldNum" sz="quarter" idx="4294967295"/>
          </p:nvPr>
        </p:nvSpPr>
        <p:spPr>
          <a:xfrm>
            <a:off x="6553200" y="6245225"/>
            <a:ext cx="2438400" cy="476250"/>
          </a:xfrm>
          <a:prstGeom prst="rect">
            <a:avLst/>
          </a:prstGeom>
        </p:spPr>
        <p:txBody>
          <a:bodyPr/>
          <a:lstStyle/>
          <a:p>
            <a:pPr>
              <a:defRPr/>
            </a:pPr>
            <a:fld id="{273D1298-DF51-4538-92FE-F7A6987E0217}" type="slidenum">
              <a:rPr lang="en-US" smtClean="0"/>
              <a:pPr>
                <a:defRPr/>
              </a:pPr>
              <a:t>15</a:t>
            </a:fld>
            <a:endParaRPr lang="en-US"/>
          </a:p>
        </p:txBody>
      </p:sp>
      <p:sp>
        <p:nvSpPr>
          <p:cNvPr id="10" name="TextBox 9"/>
          <p:cNvSpPr txBox="1"/>
          <p:nvPr/>
        </p:nvSpPr>
        <p:spPr>
          <a:xfrm>
            <a:off x="0" y="4122003"/>
            <a:ext cx="2316316" cy="707886"/>
          </a:xfrm>
          <a:prstGeom prst="rect">
            <a:avLst/>
          </a:prstGeom>
          <a:solidFill>
            <a:srgbClr val="FFFF00"/>
          </a:solidFill>
        </p:spPr>
        <p:txBody>
          <a:bodyPr wrap="square" rtlCol="0">
            <a:spAutoFit/>
          </a:bodyPr>
          <a:lstStyle/>
          <a:p>
            <a:pPr algn="ctr"/>
            <a:r>
              <a:rPr lang="en-US" sz="2000" dirty="0">
                <a:solidFill>
                  <a:srgbClr val="FF0000"/>
                </a:solidFill>
              </a:rPr>
              <a:t>CAREFUL!</a:t>
            </a:r>
          </a:p>
          <a:p>
            <a:pPr algn="ctr"/>
            <a:r>
              <a:rPr lang="en-US" sz="2000" dirty="0">
                <a:solidFill>
                  <a:srgbClr val="FF0000"/>
                </a:solidFill>
              </a:rPr>
              <a:t>Not always wise</a:t>
            </a:r>
          </a:p>
        </p:txBody>
      </p:sp>
    </p:spTree>
    <p:extLst>
      <p:ext uri="{BB962C8B-B14F-4D97-AF65-F5344CB8AC3E}">
        <p14:creationId xmlns:p14="http://schemas.microsoft.com/office/powerpoint/2010/main" val="72640864"/>
      </p:ext>
    </p:extLst>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709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71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1709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7121"/>
                                        </p:tgtEl>
                                        <p:attrNameLst>
                                          <p:attrName>style.visibility</p:attrName>
                                        </p:attrNameLst>
                                      </p:cBhvr>
                                      <p:to>
                                        <p:strVal val="visible"/>
                                      </p:to>
                                    </p:set>
                                  </p:childTnLst>
                                </p:cTn>
                              </p:par>
                              <p:par>
                                <p:cTn id="23" presetID="9"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dissolv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7093">
                                            <p:txEl>
                                              <p:pRg st="7" end="7"/>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1713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15" grpId="0"/>
      <p:bldP spid="217121" grpId="0"/>
      <p:bldP spid="217132"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457200" y="1208570"/>
            <a:ext cx="8229600" cy="4917593"/>
          </a:xfrm>
        </p:spPr>
        <p:txBody>
          <a:bodyPr/>
          <a:lstStyle/>
          <a:p>
            <a:r>
              <a:rPr lang="en-US" dirty="0"/>
              <a:t>Assumption:</a:t>
            </a:r>
          </a:p>
          <a:p>
            <a:r>
              <a:rPr lang="en-US" dirty="0"/>
              <a:t>S: 16000 tuples</a:t>
            </a:r>
            <a:br>
              <a:rPr lang="en-US" dirty="0"/>
            </a:br>
            <a:r>
              <a:rPr lang="en-US" dirty="0"/>
              <a:t>T: 256000 tuples</a:t>
            </a:r>
            <a:br>
              <a:rPr lang="en-US" dirty="0"/>
            </a:br>
            <a:r>
              <a:rPr lang="en-US" dirty="0"/>
              <a:t>C: 1600 tuples</a:t>
            </a:r>
          </a:p>
          <a:p>
            <a:r>
              <a:rPr lang="en-US" dirty="0"/>
              <a:t>First attempt</a:t>
            </a:r>
            <a:br>
              <a:rPr lang="en-US" dirty="0"/>
            </a:br>
            <a:r>
              <a:rPr lang="en-US" dirty="0"/>
              <a:t>takes &gt; 2000 years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16</a:t>
            </a:fld>
            <a:endParaRPr lang="en-US"/>
          </a:p>
        </p:txBody>
      </p:sp>
      <p:sp>
        <p:nvSpPr>
          <p:cNvPr id="5" name="TextBox 4"/>
          <p:cNvSpPr txBox="1"/>
          <p:nvPr/>
        </p:nvSpPr>
        <p:spPr>
          <a:xfrm>
            <a:off x="4306431" y="1208570"/>
            <a:ext cx="4493538" cy="1323439"/>
          </a:xfrm>
          <a:prstGeom prst="rect">
            <a:avLst/>
          </a:prstGeom>
          <a:solidFill>
            <a:schemeClr val="bg1">
              <a:lumMod val="85000"/>
            </a:schemeClr>
          </a:solidFill>
        </p:spPr>
        <p:txBody>
          <a:bodyPr wrap="none" rtlCol="0">
            <a:spAutoFit/>
          </a:bodyPr>
          <a:lstStyle/>
          <a:p>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S.sname</a:t>
            </a:r>
            <a:r>
              <a:rPr lang="en-US" sz="2000" dirty="0">
                <a:latin typeface="Courier New" charset="0"/>
                <a:ea typeface="Courier New" charset="0"/>
                <a:cs typeface="Courier New" charset="0"/>
              </a:rPr>
              <a:t> from S, T, C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where </a:t>
            </a:r>
            <a:r>
              <a:rPr lang="en-US" sz="2000" dirty="0" err="1">
                <a:latin typeface="Courier New" charset="0"/>
                <a:ea typeface="Courier New" charset="0"/>
                <a:cs typeface="Courier New" charset="0"/>
              </a:rPr>
              <a:t>S.sid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T.sid</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T.cid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C.cid</a:t>
            </a:r>
            <a:r>
              <a:rPr lang="en-US" sz="2000" dirty="0">
                <a:latin typeface="Courier New" charset="0"/>
                <a:ea typeface="Courier New" charset="0"/>
                <a:cs typeface="Courier New" charset="0"/>
              </a:rPr>
              <a:t>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C.cname</a:t>
            </a:r>
            <a:r>
              <a:rPr lang="en-US" sz="2000" dirty="0">
                <a:latin typeface="Courier New" charset="0"/>
                <a:ea typeface="Courier New" charset="0"/>
                <a:cs typeface="Courier New" charset="0"/>
              </a:rPr>
              <a:t>=’CS101’;</a:t>
            </a:r>
          </a:p>
        </p:txBody>
      </p:sp>
      <p:sp>
        <p:nvSpPr>
          <p:cNvPr id="6" name="TextBox 5"/>
          <p:cNvSpPr txBox="1"/>
          <p:nvPr/>
        </p:nvSpPr>
        <p:spPr>
          <a:xfrm>
            <a:off x="2978143" y="4782483"/>
            <a:ext cx="6032421" cy="1938992"/>
          </a:xfrm>
          <a:prstGeom prst="rect">
            <a:avLst/>
          </a:prstGeom>
          <a:solidFill>
            <a:schemeClr val="bg1">
              <a:lumMod val="85000"/>
            </a:schemeClr>
          </a:solidFill>
        </p:spPr>
        <p:txBody>
          <a:bodyPr wrap="none" rtlCol="0">
            <a:spAutoFit/>
          </a:bodyPr>
          <a:lstStyle/>
          <a:p>
            <a:r>
              <a:rPr lang="en-US" sz="2000" dirty="0">
                <a:latin typeface="Courier New" charset="0"/>
                <a:ea typeface="Courier New" charset="0"/>
                <a:cs typeface="Courier New" charset="0"/>
              </a:rPr>
              <a:t>for each tuple c of C on disk do</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 for each tuple s of S on disk do </a:t>
            </a:r>
          </a:p>
          <a:p>
            <a:r>
              <a:rPr lang="en-US" sz="2000" dirty="0">
                <a:latin typeface="Courier New" charset="0"/>
                <a:ea typeface="Courier New" charset="0"/>
                <a:cs typeface="Courier New" charset="0"/>
              </a:rPr>
              <a:t>  for each tuple t of T on disk do</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   if the </a:t>
            </a:r>
            <a:r>
              <a:rPr lang="en-US" sz="2000" dirty="0">
                <a:solidFill>
                  <a:srgbClr val="FF0000"/>
                </a:solidFill>
                <a:latin typeface="Courier New" charset="0"/>
                <a:ea typeface="Courier New" charset="0"/>
                <a:cs typeface="Courier New" charset="0"/>
              </a:rPr>
              <a:t>condition on (s, t, c) </a:t>
            </a:r>
            <a:r>
              <a:rPr lang="en-US" sz="2000" dirty="0">
                <a:latin typeface="Courier New" charset="0"/>
                <a:ea typeface="Courier New" charset="0"/>
                <a:cs typeface="Courier New" charset="0"/>
              </a:rPr>
              <a:t>holds</a:t>
            </a:r>
          </a:p>
          <a:p>
            <a:r>
              <a:rPr lang="en-US" sz="2000" dirty="0">
                <a:latin typeface="Courier New" charset="0"/>
                <a:ea typeface="Courier New" charset="0"/>
                <a:cs typeface="Courier New" charset="0"/>
              </a:rPr>
              <a:t>    output </a:t>
            </a:r>
            <a:r>
              <a:rPr lang="en-US" sz="2000" dirty="0" err="1">
                <a:latin typeface="Courier New" charset="0"/>
                <a:ea typeface="Courier New" charset="0"/>
                <a:cs typeface="Courier New" charset="0"/>
              </a:rPr>
              <a:t>s.sname</a:t>
            </a:r>
            <a:r>
              <a:rPr lang="en-US" sz="2000" dirty="0">
                <a:latin typeface="Courier New" charset="0"/>
                <a:ea typeface="Courier New" charset="0"/>
                <a:cs typeface="Courier New" charset="0"/>
              </a:rPr>
              <a:t>; </a:t>
            </a:r>
          </a:p>
          <a:p>
            <a:endParaRPr lang="en-US" sz="2000" dirty="0">
              <a:latin typeface="Courier New" charset="0"/>
              <a:ea typeface="Courier New" charset="0"/>
              <a:cs typeface="Courier New" charset="0"/>
            </a:endParaRPr>
          </a:p>
        </p:txBody>
      </p:sp>
      <p:sp>
        <p:nvSpPr>
          <p:cNvPr id="7" name="TextBox 6"/>
          <p:cNvSpPr txBox="1"/>
          <p:nvPr/>
        </p:nvSpPr>
        <p:spPr>
          <a:xfrm>
            <a:off x="4644008" y="4365104"/>
            <a:ext cx="2855012" cy="461665"/>
          </a:xfrm>
          <a:prstGeom prst="rect">
            <a:avLst/>
          </a:prstGeom>
          <a:noFill/>
        </p:spPr>
        <p:txBody>
          <a:bodyPr wrap="none" rtlCol="0">
            <a:spAutoFit/>
          </a:bodyPr>
          <a:lstStyle/>
          <a:p>
            <a:r>
              <a:rPr lang="en-US" dirty="0"/>
              <a:t>Using cross products!</a:t>
            </a:r>
          </a:p>
        </p:txBody>
      </p:sp>
    </p:spTree>
    <p:extLst>
      <p:ext uri="{BB962C8B-B14F-4D97-AF65-F5344CB8AC3E}">
        <p14:creationId xmlns:p14="http://schemas.microsoft.com/office/powerpoint/2010/main" val="202086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457200" y="1208570"/>
            <a:ext cx="8229600" cy="4917593"/>
          </a:xfrm>
        </p:spPr>
        <p:txBody>
          <a:bodyPr/>
          <a:lstStyle/>
          <a:p>
            <a:r>
              <a:rPr lang="en-US" dirty="0"/>
              <a:t>Assumption:</a:t>
            </a:r>
          </a:p>
          <a:p>
            <a:r>
              <a:rPr lang="en-US" dirty="0"/>
              <a:t>S: 16000 tuples</a:t>
            </a:r>
            <a:br>
              <a:rPr lang="en-US" dirty="0"/>
            </a:br>
            <a:r>
              <a:rPr lang="en-US" dirty="0"/>
              <a:t>T: 256000 tuples</a:t>
            </a:r>
            <a:br>
              <a:rPr lang="en-US" dirty="0"/>
            </a:br>
            <a:r>
              <a:rPr lang="en-US" dirty="0"/>
              <a:t>C: 1600 tuples</a:t>
            </a:r>
          </a:p>
          <a:p>
            <a:endParaRPr lang="en-US" dirty="0"/>
          </a:p>
          <a:p>
            <a:r>
              <a:rPr lang="en-US" dirty="0"/>
              <a:t>Use joins instead of </a:t>
            </a:r>
            <a:br>
              <a:rPr lang="en-US" dirty="0"/>
            </a:br>
            <a:r>
              <a:rPr lang="en-US" dirty="0"/>
              <a:t>cross product  &amp; push</a:t>
            </a:r>
            <a:br>
              <a:rPr lang="en-US" dirty="0"/>
            </a:br>
            <a:r>
              <a:rPr lang="en-US" dirty="0"/>
              <a:t>down projection </a:t>
            </a:r>
            <a:r>
              <a:rPr lang="en-US" dirty="0">
                <a:sym typeface="Wingdings"/>
              </a:rPr>
              <a:t></a:t>
            </a:r>
            <a:br>
              <a:rPr lang="en-US" dirty="0"/>
            </a:br>
            <a:r>
              <a:rPr lang="en-US" dirty="0"/>
              <a:t>70 seconds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17</a:t>
            </a:fld>
            <a:endParaRPr lang="en-US"/>
          </a:p>
        </p:txBody>
      </p:sp>
      <p:sp>
        <p:nvSpPr>
          <p:cNvPr id="5" name="TextBox 4"/>
          <p:cNvSpPr txBox="1"/>
          <p:nvPr/>
        </p:nvSpPr>
        <p:spPr>
          <a:xfrm>
            <a:off x="4306431" y="1208570"/>
            <a:ext cx="4493538" cy="1323439"/>
          </a:xfrm>
          <a:prstGeom prst="rect">
            <a:avLst/>
          </a:prstGeom>
          <a:solidFill>
            <a:schemeClr val="bg1">
              <a:lumMod val="85000"/>
            </a:schemeClr>
          </a:solidFill>
        </p:spPr>
        <p:txBody>
          <a:bodyPr wrap="none" rtlCol="0">
            <a:spAutoFit/>
          </a:bodyPr>
          <a:lstStyle/>
          <a:p>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S.sname</a:t>
            </a:r>
            <a:r>
              <a:rPr lang="en-US" sz="2000" dirty="0">
                <a:latin typeface="Courier New" charset="0"/>
                <a:ea typeface="Courier New" charset="0"/>
                <a:cs typeface="Courier New" charset="0"/>
              </a:rPr>
              <a:t> from S, T, C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where </a:t>
            </a:r>
            <a:r>
              <a:rPr lang="en-US" sz="2000" dirty="0" err="1">
                <a:latin typeface="Courier New" charset="0"/>
                <a:ea typeface="Courier New" charset="0"/>
                <a:cs typeface="Courier New" charset="0"/>
              </a:rPr>
              <a:t>S.sid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T.sid</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T.cid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C.cid</a:t>
            </a:r>
            <a:r>
              <a:rPr lang="en-US" sz="2000" dirty="0">
                <a:latin typeface="Courier New" charset="0"/>
                <a:ea typeface="Courier New" charset="0"/>
                <a:cs typeface="Courier New" charset="0"/>
              </a:rPr>
              <a:t>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C.cname</a:t>
            </a:r>
            <a:r>
              <a:rPr lang="en-US" sz="2000" dirty="0">
                <a:latin typeface="Courier New" charset="0"/>
                <a:ea typeface="Courier New" charset="0"/>
                <a:cs typeface="Courier New" charset="0"/>
              </a:rPr>
              <a:t>=’CS101’;</a:t>
            </a:r>
          </a:p>
        </p:txBody>
      </p:sp>
      <p:pic>
        <p:nvPicPr>
          <p:cNvPr id="7" name="Picture 6"/>
          <p:cNvPicPr>
            <a:picLocks noChangeAspect="1"/>
          </p:cNvPicPr>
          <p:nvPr/>
        </p:nvPicPr>
        <p:blipFill>
          <a:blip r:embed="rId3"/>
          <a:stretch>
            <a:fillRect/>
          </a:stretch>
        </p:blipFill>
        <p:spPr>
          <a:xfrm>
            <a:off x="4860032" y="2593665"/>
            <a:ext cx="4138913" cy="4264335"/>
          </a:xfrm>
          <a:prstGeom prst="rect">
            <a:avLst/>
          </a:prstGeom>
        </p:spPr>
      </p:pic>
    </p:spTree>
    <p:extLst>
      <p:ext uri="{BB962C8B-B14F-4D97-AF65-F5344CB8AC3E}">
        <p14:creationId xmlns:p14="http://schemas.microsoft.com/office/powerpoint/2010/main" val="62508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a:xfrm>
            <a:off x="457200" y="1208570"/>
            <a:ext cx="8229600" cy="4917593"/>
          </a:xfrm>
        </p:spPr>
        <p:txBody>
          <a:bodyPr/>
          <a:lstStyle/>
          <a:p>
            <a:r>
              <a:rPr lang="en-US" dirty="0"/>
              <a:t>Assumption:</a:t>
            </a:r>
          </a:p>
          <a:p>
            <a:r>
              <a:rPr lang="en-US" dirty="0"/>
              <a:t>S: 16000 tuples</a:t>
            </a:r>
            <a:br>
              <a:rPr lang="en-US" dirty="0"/>
            </a:br>
            <a:r>
              <a:rPr lang="en-US" dirty="0"/>
              <a:t>T: 256000 tuples</a:t>
            </a:r>
            <a:br>
              <a:rPr lang="en-US" dirty="0"/>
            </a:br>
            <a:r>
              <a:rPr lang="en-US" dirty="0"/>
              <a:t>C: 1600 tuples</a:t>
            </a:r>
          </a:p>
          <a:p>
            <a:r>
              <a:rPr lang="en-US" dirty="0"/>
              <a:t>Push down selection and </a:t>
            </a:r>
            <a:br>
              <a:rPr lang="en-US" dirty="0"/>
            </a:br>
            <a:r>
              <a:rPr lang="en-US" dirty="0"/>
              <a:t>reorder joins </a:t>
            </a:r>
            <a:r>
              <a:rPr lang="en-US" dirty="0">
                <a:sym typeface="Wingdings"/>
              </a:rPr>
              <a:t></a:t>
            </a:r>
            <a:br>
              <a:rPr lang="en-US" dirty="0">
                <a:sym typeface="Wingdings"/>
              </a:rPr>
            </a:br>
            <a:r>
              <a:rPr lang="en-US" dirty="0">
                <a:sym typeface="Wingdings"/>
              </a:rPr>
              <a:t>0.35 seconds!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18</a:t>
            </a:fld>
            <a:endParaRPr lang="en-US"/>
          </a:p>
        </p:txBody>
      </p:sp>
      <p:sp>
        <p:nvSpPr>
          <p:cNvPr id="5" name="TextBox 4"/>
          <p:cNvSpPr txBox="1"/>
          <p:nvPr/>
        </p:nvSpPr>
        <p:spPr>
          <a:xfrm>
            <a:off x="4306431" y="1208570"/>
            <a:ext cx="4493538" cy="1323439"/>
          </a:xfrm>
          <a:prstGeom prst="rect">
            <a:avLst/>
          </a:prstGeom>
          <a:solidFill>
            <a:schemeClr val="bg1">
              <a:lumMod val="85000"/>
            </a:schemeClr>
          </a:solidFill>
        </p:spPr>
        <p:txBody>
          <a:bodyPr wrap="none" rtlCol="0">
            <a:spAutoFit/>
          </a:bodyPr>
          <a:lstStyle/>
          <a:p>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S.sname</a:t>
            </a:r>
            <a:r>
              <a:rPr lang="en-US" sz="2000" dirty="0">
                <a:latin typeface="Courier New" charset="0"/>
                <a:ea typeface="Courier New" charset="0"/>
                <a:cs typeface="Courier New" charset="0"/>
              </a:rPr>
              <a:t> from S, T, C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where </a:t>
            </a:r>
            <a:r>
              <a:rPr lang="en-US" sz="2000" dirty="0" err="1">
                <a:latin typeface="Courier New" charset="0"/>
                <a:ea typeface="Courier New" charset="0"/>
                <a:cs typeface="Courier New" charset="0"/>
              </a:rPr>
              <a:t>S.sid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T.sid</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T.cid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C.cid</a:t>
            </a:r>
            <a:r>
              <a:rPr lang="en-US" sz="2000" dirty="0">
                <a:latin typeface="Courier New" charset="0"/>
                <a:ea typeface="Courier New" charset="0"/>
                <a:cs typeface="Courier New" charset="0"/>
              </a:rPr>
              <a:t>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C.cname</a:t>
            </a:r>
            <a:r>
              <a:rPr lang="en-US" sz="2000" dirty="0">
                <a:latin typeface="Courier New" charset="0"/>
                <a:ea typeface="Courier New" charset="0"/>
                <a:cs typeface="Courier New" charset="0"/>
              </a:rPr>
              <a:t>=’CS101’;</a:t>
            </a:r>
          </a:p>
        </p:txBody>
      </p:sp>
      <p:pic>
        <p:nvPicPr>
          <p:cNvPr id="6" name="Picture 5"/>
          <p:cNvPicPr>
            <a:picLocks noChangeAspect="1"/>
          </p:cNvPicPr>
          <p:nvPr/>
        </p:nvPicPr>
        <p:blipFill>
          <a:blip r:embed="rId3"/>
          <a:stretch>
            <a:fillRect/>
          </a:stretch>
        </p:blipFill>
        <p:spPr>
          <a:xfrm>
            <a:off x="6156176" y="2654520"/>
            <a:ext cx="2975124" cy="4170735"/>
          </a:xfrm>
          <a:prstGeom prst="rect">
            <a:avLst/>
          </a:prstGeom>
        </p:spPr>
      </p:pic>
    </p:spTree>
    <p:extLst>
      <p:ext uri="{BB962C8B-B14F-4D97-AF65-F5344CB8AC3E}">
        <p14:creationId xmlns:p14="http://schemas.microsoft.com/office/powerpoint/2010/main" val="468251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a:t>
            </a:r>
          </a:p>
        </p:txBody>
      </p:sp>
      <p:sp>
        <p:nvSpPr>
          <p:cNvPr id="3" name="Content Placeholder 2"/>
          <p:cNvSpPr>
            <a:spLocks noGrp="1"/>
          </p:cNvSpPr>
          <p:nvPr>
            <p:ph idx="1"/>
          </p:nvPr>
        </p:nvSpPr>
        <p:spPr/>
        <p:txBody>
          <a:bodyPr/>
          <a:lstStyle/>
          <a:p>
            <a:r>
              <a:rPr lang="en-US" dirty="0"/>
              <a:t>Query planning for OLTP</a:t>
            </a:r>
            <a:br>
              <a:rPr lang="en-US" dirty="0"/>
            </a:br>
            <a:r>
              <a:rPr lang="en-US" dirty="0"/>
              <a:t>queries is easy because </a:t>
            </a:r>
            <a:br>
              <a:rPr lang="en-US" dirty="0"/>
            </a:br>
            <a:r>
              <a:rPr lang="en-US" dirty="0"/>
              <a:t>they are </a:t>
            </a:r>
            <a:r>
              <a:rPr lang="en-US" b="1" dirty="0" err="1"/>
              <a:t>sargable</a:t>
            </a:r>
            <a:r>
              <a:rPr lang="en-US" dirty="0"/>
              <a:t>.</a:t>
            </a:r>
            <a:br>
              <a:rPr lang="en-US" dirty="0"/>
            </a:br>
            <a:r>
              <a:rPr lang="en-US" dirty="0"/>
              <a:t>→ It is usually just picking the best index.</a:t>
            </a:r>
            <a:br>
              <a:rPr lang="en-US" dirty="0"/>
            </a:br>
            <a:r>
              <a:rPr lang="en-US" dirty="0"/>
              <a:t>→ Joins are almost always on foreign key relationships with a small cardinality.</a:t>
            </a:r>
            <a:br>
              <a:rPr lang="en-US" dirty="0"/>
            </a:br>
            <a:r>
              <a:rPr lang="en-US" dirty="0"/>
              <a:t>→ Can be implemented with simple heuristics. </a:t>
            </a:r>
          </a:p>
          <a:p>
            <a:endParaRPr lang="en-US" dirty="0"/>
          </a:p>
          <a:p>
            <a:r>
              <a:rPr lang="en-US" dirty="0"/>
              <a:t>We will focus on OLAP queries in this lecture. </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19</a:t>
            </a:fld>
            <a:endParaRPr lang="en-US"/>
          </a:p>
        </p:txBody>
      </p:sp>
      <p:sp>
        <p:nvSpPr>
          <p:cNvPr id="6" name="Line Callout 2 (Accent Bar) 5"/>
          <p:cNvSpPr/>
          <p:nvPr/>
        </p:nvSpPr>
        <p:spPr>
          <a:xfrm>
            <a:off x="6732240" y="1066800"/>
            <a:ext cx="1954560" cy="1066056"/>
          </a:xfrm>
          <a:prstGeom prst="accentCallout2">
            <a:avLst>
              <a:gd name="adj1" fmla="val 88296"/>
              <a:gd name="adj2" fmla="val -7701"/>
              <a:gd name="adj3" fmla="val 88296"/>
              <a:gd name="adj4" fmla="val -29311"/>
              <a:gd name="adj5" fmla="val 138000"/>
              <a:gd name="adj6" fmla="val -1383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u="sng" dirty="0"/>
              <a:t>S</a:t>
            </a:r>
            <a:r>
              <a:rPr lang="en-US" dirty="0"/>
              <a:t>earch </a:t>
            </a:r>
            <a:r>
              <a:rPr lang="en-US" u="sng" dirty="0"/>
              <a:t>Ar</a:t>
            </a:r>
            <a:r>
              <a:rPr lang="en-US" dirty="0"/>
              <a:t>gument </a:t>
            </a:r>
            <a:r>
              <a:rPr lang="en-US" u="sng" dirty="0"/>
              <a:t>Able</a:t>
            </a:r>
          </a:p>
        </p:txBody>
      </p:sp>
    </p:spTree>
    <p:extLst>
      <p:ext uri="{BB962C8B-B14F-4D97-AF65-F5344CB8AC3E}">
        <p14:creationId xmlns:p14="http://schemas.microsoft.com/office/powerpoint/2010/main" val="1844205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overview</a:t>
            </a:r>
          </a:p>
        </p:txBody>
      </p:sp>
      <p:sp>
        <p:nvSpPr>
          <p:cNvPr id="3" name="Content Placeholder 2"/>
          <p:cNvSpPr>
            <a:spLocks noGrp="1"/>
          </p:cNvSpPr>
          <p:nvPr>
            <p:ph idx="1"/>
          </p:nvPr>
        </p:nvSpPr>
        <p:spPr>
          <a:xfrm>
            <a:off x="457200" y="1219201"/>
            <a:ext cx="8229600" cy="4370040"/>
          </a:xfrm>
        </p:spPr>
        <p:txBody>
          <a:bodyPr anchor="ctr"/>
          <a:lstStyle/>
          <a:p>
            <a:pPr marL="0" indent="0" algn="ctr">
              <a:buNone/>
            </a:pPr>
            <a:r>
              <a:rPr lang="en-US" b="1" u="sng" dirty="0"/>
              <a:t>Query Optimization</a:t>
            </a:r>
            <a:br>
              <a:rPr lang="en-US" dirty="0"/>
            </a:br>
            <a:r>
              <a:rPr lang="en-US" dirty="0"/>
              <a:t>How to increase performance </a:t>
            </a:r>
            <a:br>
              <a:rPr lang="en-US" dirty="0"/>
            </a:br>
            <a:r>
              <a:rPr lang="en-US" dirty="0"/>
              <a:t>by </a:t>
            </a:r>
            <a:r>
              <a:rPr lang="en-US" i="1" dirty="0"/>
              <a:t>wisely</a:t>
            </a:r>
            <a:r>
              <a:rPr lang="en-US" dirty="0"/>
              <a:t> choosing the order and implementation of the operators?</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a:t>
            </a:fld>
            <a:endParaRPr lang="en-US"/>
          </a:p>
        </p:txBody>
      </p:sp>
      <p:pic>
        <p:nvPicPr>
          <p:cNvPr id="6" name="Picture 5"/>
          <p:cNvPicPr>
            <a:picLocks noChangeAspect="1"/>
          </p:cNvPicPr>
          <p:nvPr/>
        </p:nvPicPr>
        <p:blipFill>
          <a:blip r:embed="rId2"/>
          <a:stretch>
            <a:fillRect/>
          </a:stretch>
        </p:blipFill>
        <p:spPr>
          <a:xfrm>
            <a:off x="1763688" y="3171825"/>
            <a:ext cx="6553200" cy="3686175"/>
          </a:xfrm>
          <a:prstGeom prst="rect">
            <a:avLst/>
          </a:prstGeom>
        </p:spPr>
      </p:pic>
    </p:spTree>
    <p:extLst>
      <p:ext uri="{BB962C8B-B14F-4D97-AF65-F5344CB8AC3E}">
        <p14:creationId xmlns:p14="http://schemas.microsoft.com/office/powerpoint/2010/main" val="771055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search strategies</a:t>
            </a:r>
          </a:p>
        </p:txBody>
      </p:sp>
      <p:sp>
        <p:nvSpPr>
          <p:cNvPr id="3" name="Content Placeholder 2"/>
          <p:cNvSpPr>
            <a:spLocks noGrp="1"/>
          </p:cNvSpPr>
          <p:nvPr>
            <p:ph idx="1"/>
          </p:nvPr>
        </p:nvSpPr>
        <p:spPr/>
        <p:txBody>
          <a:bodyPr/>
          <a:lstStyle/>
          <a:p>
            <a:r>
              <a:rPr lang="en-US" dirty="0"/>
              <a:t>Heuristics</a:t>
            </a:r>
          </a:p>
          <a:p>
            <a:r>
              <a:rPr lang="en-US" dirty="0"/>
              <a:t>Heuristics + Cost-based </a:t>
            </a:r>
            <a:br>
              <a:rPr lang="en-US" dirty="0"/>
            </a:br>
            <a:r>
              <a:rPr lang="en-US" dirty="0"/>
              <a:t>Join Order Search </a:t>
            </a:r>
          </a:p>
          <a:p>
            <a:endParaRPr lang="en-US" dirty="0"/>
          </a:p>
          <a:p>
            <a:r>
              <a:rPr lang="en-US" dirty="0"/>
              <a:t>Randomized Algorithms</a:t>
            </a:r>
          </a:p>
          <a:p>
            <a:r>
              <a:rPr lang="en-US" dirty="0"/>
              <a:t>Stratified Search</a:t>
            </a:r>
          </a:p>
          <a:p>
            <a:r>
              <a:rPr lang="en-US" dirty="0"/>
              <a:t>Unified Search </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20</a:t>
            </a:fld>
            <a:endParaRPr lang="en-US"/>
          </a:p>
        </p:txBody>
      </p:sp>
      <p:sp>
        <p:nvSpPr>
          <p:cNvPr id="6" name="TextBox 5"/>
          <p:cNvSpPr txBox="1"/>
          <p:nvPr/>
        </p:nvSpPr>
        <p:spPr>
          <a:xfrm>
            <a:off x="5569888" y="1813729"/>
            <a:ext cx="1021370" cy="461665"/>
          </a:xfrm>
          <a:prstGeom prst="rect">
            <a:avLst/>
          </a:prstGeom>
          <a:noFill/>
        </p:spPr>
        <p:txBody>
          <a:bodyPr wrap="none" rtlCol="0">
            <a:spAutoFit/>
          </a:bodyPr>
          <a:lstStyle/>
          <a:p>
            <a:r>
              <a:rPr lang="en-US" dirty="0"/>
              <a:t>TODAY</a:t>
            </a:r>
          </a:p>
        </p:txBody>
      </p:sp>
      <p:sp>
        <p:nvSpPr>
          <p:cNvPr id="7" name="Right Brace 6"/>
          <p:cNvSpPr/>
          <p:nvPr/>
        </p:nvSpPr>
        <p:spPr>
          <a:xfrm>
            <a:off x="5004048" y="1216470"/>
            <a:ext cx="504056" cy="1656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5569888" y="4170275"/>
            <a:ext cx="1421928" cy="461665"/>
          </a:xfrm>
          <a:prstGeom prst="rect">
            <a:avLst/>
          </a:prstGeom>
          <a:noFill/>
        </p:spPr>
        <p:txBody>
          <a:bodyPr wrap="none" rtlCol="0">
            <a:spAutoFit/>
          </a:bodyPr>
          <a:lstStyle/>
          <a:p>
            <a:r>
              <a:rPr lang="en-US" dirty="0"/>
              <a:t>Not today</a:t>
            </a:r>
          </a:p>
        </p:txBody>
      </p:sp>
      <p:sp>
        <p:nvSpPr>
          <p:cNvPr id="9" name="Right Brace 8"/>
          <p:cNvSpPr/>
          <p:nvPr/>
        </p:nvSpPr>
        <p:spPr>
          <a:xfrm>
            <a:off x="5004048" y="3573016"/>
            <a:ext cx="504056" cy="16561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62253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Heuristic-based optimization</a:t>
            </a:r>
          </a:p>
        </p:txBody>
      </p:sp>
      <p:sp>
        <p:nvSpPr>
          <p:cNvPr id="3" name="Content Placeholder 2"/>
          <p:cNvSpPr>
            <a:spLocks noGrp="1"/>
          </p:cNvSpPr>
          <p:nvPr>
            <p:ph idx="1"/>
          </p:nvPr>
        </p:nvSpPr>
        <p:spPr>
          <a:xfrm>
            <a:off x="457200" y="1219200"/>
            <a:ext cx="8417782" cy="4906963"/>
          </a:xfrm>
        </p:spPr>
        <p:txBody>
          <a:bodyPr/>
          <a:lstStyle/>
          <a:p>
            <a:r>
              <a:rPr lang="en-US" dirty="0"/>
              <a:t>Define static rules that transform </a:t>
            </a:r>
            <a:br>
              <a:rPr lang="en-US" dirty="0"/>
            </a:br>
            <a:r>
              <a:rPr lang="en-US" dirty="0"/>
              <a:t>logical operators to a physical plan.</a:t>
            </a:r>
            <a:br>
              <a:rPr lang="en-US" dirty="0"/>
            </a:br>
            <a:r>
              <a:rPr lang="en-US" dirty="0"/>
              <a:t>→ Perform most restrictive selections </a:t>
            </a:r>
            <a:br>
              <a:rPr lang="en-US" dirty="0"/>
            </a:br>
            <a:r>
              <a:rPr lang="en-US" dirty="0"/>
              <a:t>early </a:t>
            </a:r>
            <a:br>
              <a:rPr lang="en-US" dirty="0"/>
            </a:br>
            <a:r>
              <a:rPr lang="en-US" dirty="0"/>
              <a:t>→ Perform all selections before joins</a:t>
            </a:r>
            <a:br>
              <a:rPr lang="en-US" dirty="0"/>
            </a:br>
            <a:r>
              <a:rPr lang="en-US" dirty="0"/>
              <a:t>→ Predicate/Limit/Projection pushdowns </a:t>
            </a:r>
            <a:br>
              <a:rPr lang="en-US" dirty="0"/>
            </a:br>
            <a:r>
              <a:rPr lang="en-US" dirty="0"/>
              <a:t>→ Join ordering based on cardinality </a:t>
            </a:r>
          </a:p>
          <a:p>
            <a:r>
              <a:rPr lang="en-US" dirty="0"/>
              <a:t>Example: INGRES and Oracle (until mid 1990s) </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21</a:t>
            </a:fld>
            <a:endParaRPr lang="en-US"/>
          </a:p>
        </p:txBody>
      </p:sp>
      <p:pic>
        <p:nvPicPr>
          <p:cNvPr id="5" name="Picture 4"/>
          <p:cNvPicPr>
            <a:picLocks noChangeAspect="1"/>
          </p:cNvPicPr>
          <p:nvPr/>
        </p:nvPicPr>
        <p:blipFill>
          <a:blip r:embed="rId3"/>
          <a:stretch>
            <a:fillRect/>
          </a:stretch>
        </p:blipFill>
        <p:spPr>
          <a:xfrm>
            <a:off x="7668344" y="1412776"/>
            <a:ext cx="1206638" cy="1446808"/>
          </a:xfrm>
          <a:prstGeom prst="rect">
            <a:avLst/>
          </a:prstGeom>
        </p:spPr>
      </p:pic>
      <p:sp>
        <p:nvSpPr>
          <p:cNvPr id="6" name="TextBox 5"/>
          <p:cNvSpPr txBox="1"/>
          <p:nvPr/>
        </p:nvSpPr>
        <p:spPr>
          <a:xfrm>
            <a:off x="7410690" y="2790061"/>
            <a:ext cx="1755545" cy="1200329"/>
          </a:xfrm>
          <a:prstGeom prst="rect">
            <a:avLst/>
          </a:prstGeom>
          <a:noFill/>
        </p:spPr>
        <p:txBody>
          <a:bodyPr wrap="none" rtlCol="0">
            <a:spAutoFit/>
          </a:bodyPr>
          <a:lstStyle/>
          <a:p>
            <a:pPr algn="ctr"/>
            <a:r>
              <a:rPr lang="en-US" dirty="0" err="1"/>
              <a:t>Stonebraker</a:t>
            </a:r>
            <a:r>
              <a:rPr lang="en-US" dirty="0"/>
              <a:t>,</a:t>
            </a:r>
          </a:p>
          <a:p>
            <a:pPr algn="ctr"/>
            <a:r>
              <a:rPr lang="en-US" dirty="0"/>
              <a:t>Turing </a:t>
            </a:r>
            <a:br>
              <a:rPr lang="en-US" dirty="0"/>
            </a:br>
            <a:r>
              <a:rPr lang="en-US" dirty="0"/>
              <a:t>award 2014</a:t>
            </a:r>
          </a:p>
        </p:txBody>
      </p:sp>
    </p:spTree>
    <p:extLst>
      <p:ext uri="{BB962C8B-B14F-4D97-AF65-F5344CB8AC3E}">
        <p14:creationId xmlns:p14="http://schemas.microsoft.com/office/powerpoint/2010/main" val="2012250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 INGRES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22</a:t>
            </a:fld>
            <a:endParaRPr lang="en-US"/>
          </a:p>
        </p:txBody>
      </p:sp>
      <p:graphicFrame>
        <p:nvGraphicFramePr>
          <p:cNvPr id="8" name="Table 7"/>
          <p:cNvGraphicFramePr>
            <a:graphicFrameLocks noGrp="1"/>
          </p:cNvGraphicFramePr>
          <p:nvPr>
            <p:extLst>
              <p:ext uri="{D42A27DB-BD31-4B8C-83A1-F6EECF244321}">
                <p14:modId xmlns:p14="http://schemas.microsoft.com/office/powerpoint/2010/main" val="386710454"/>
              </p:ext>
            </p:extLst>
          </p:nvPr>
        </p:nvGraphicFramePr>
        <p:xfrm>
          <a:off x="457200" y="5285621"/>
          <a:ext cx="2726500" cy="741680"/>
        </p:xfrm>
        <a:graphic>
          <a:graphicData uri="http://schemas.openxmlformats.org/drawingml/2006/table">
            <a:tbl>
              <a:tblPr firstRow="1" bandRow="1">
                <a:tableStyleId>{5C22544A-7EE6-4342-B048-85BDC9FD1C3A}</a:tableStyleId>
              </a:tblPr>
              <a:tblGrid>
                <a:gridCol w="1225677">
                  <a:extLst>
                    <a:ext uri="{9D8B030D-6E8A-4147-A177-3AD203B41FA5}">
                      <a16:colId xmlns:a16="http://schemas.microsoft.com/office/drawing/2014/main" val="20000"/>
                    </a:ext>
                  </a:extLst>
                </a:gridCol>
                <a:gridCol w="1500823">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a:t>
                      </a:r>
                    </a:p>
                  </a:txBody>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85070501"/>
              </p:ext>
            </p:extLst>
          </p:nvPr>
        </p:nvGraphicFramePr>
        <p:xfrm>
          <a:off x="4756741" y="5298400"/>
          <a:ext cx="2767587" cy="1010920"/>
        </p:xfrm>
        <a:graphic>
          <a:graphicData uri="http://schemas.openxmlformats.org/drawingml/2006/table">
            <a:tbl>
              <a:tblPr firstRow="1" bandRow="1">
                <a:tableStyleId>{5C22544A-7EE6-4342-B048-85BDC9FD1C3A}</a:tableStyleId>
              </a:tblPr>
              <a:tblGrid>
                <a:gridCol w="1183412">
                  <a:extLst>
                    <a:ext uri="{9D8B030D-6E8A-4147-A177-3AD203B41FA5}">
                      <a16:colId xmlns:a16="http://schemas.microsoft.com/office/drawing/2014/main" val="20000"/>
                    </a:ext>
                  </a:extLst>
                </a:gridCol>
                <a:gridCol w="1584175">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 </a:t>
                      </a:r>
                      <a:br>
                        <a:rPr lang="en-US" dirty="0"/>
                      </a:br>
                      <a:r>
                        <a:rPr lang="en-US" dirty="0"/>
                        <a:t>UNIQUE</a:t>
                      </a:r>
                    </a:p>
                  </a:txBody>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655709107"/>
              </p:ext>
            </p:extLst>
          </p:nvPr>
        </p:nvGraphicFramePr>
        <p:xfrm>
          <a:off x="2843808" y="2580927"/>
          <a:ext cx="2736304" cy="74168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70840">
                <a:tc>
                  <a:txBody>
                    <a:bodyPr/>
                    <a:lstStyle/>
                    <a:p>
                      <a:r>
                        <a:rPr lang="en-US" dirty="0"/>
                        <a:t>ARTIST_ID</a:t>
                      </a:r>
                    </a:p>
                  </a:txBody>
                  <a:tcPr/>
                </a:tc>
                <a:tc>
                  <a:txBody>
                    <a:bodyPr/>
                    <a:lstStyle/>
                    <a:p>
                      <a:r>
                        <a:rPr lang="en-US" dirty="0"/>
                        <a:t>ALBUM_ID</a:t>
                      </a:r>
                    </a:p>
                  </a:txBody>
                  <a:tcPr/>
                </a:tc>
                <a:extLst>
                  <a:ext uri="{0D108BD9-81ED-4DB2-BD59-A6C34878D82A}">
                    <a16:rowId xmlns:a16="http://schemas.microsoft.com/office/drawing/2014/main" val="10000"/>
                  </a:ext>
                </a:extLst>
              </a:tr>
              <a:tr h="370840">
                <a:tc>
                  <a:txBody>
                    <a:bodyPr/>
                    <a:lstStyle/>
                    <a:p>
                      <a:r>
                        <a:rPr lang="en-US" dirty="0"/>
                        <a:t>FK</a:t>
                      </a:r>
                    </a:p>
                  </a:txBody>
                  <a:tcPr/>
                </a:tc>
                <a:tc>
                  <a:txBody>
                    <a:bodyPr/>
                    <a:lstStyle/>
                    <a:p>
                      <a:r>
                        <a:rPr lang="en-US" dirty="0"/>
                        <a:t>FK</a:t>
                      </a:r>
                    </a:p>
                  </a:txBody>
                  <a:tcPr/>
                </a:tc>
                <a:extLst>
                  <a:ext uri="{0D108BD9-81ED-4DB2-BD59-A6C34878D82A}">
                    <a16:rowId xmlns:a16="http://schemas.microsoft.com/office/drawing/2014/main" val="10001"/>
                  </a:ext>
                </a:extLst>
              </a:tr>
            </a:tbl>
          </a:graphicData>
        </a:graphic>
      </p:graphicFrame>
      <p:sp>
        <p:nvSpPr>
          <p:cNvPr id="12" name="TextBox 11"/>
          <p:cNvSpPr txBox="1"/>
          <p:nvPr/>
        </p:nvSpPr>
        <p:spPr>
          <a:xfrm>
            <a:off x="6140534" y="4747369"/>
            <a:ext cx="1119217" cy="461665"/>
          </a:xfrm>
          <a:prstGeom prst="rect">
            <a:avLst/>
          </a:prstGeom>
          <a:noFill/>
        </p:spPr>
        <p:txBody>
          <a:bodyPr wrap="none" rtlCol="0">
            <a:spAutoFit/>
          </a:bodyPr>
          <a:lstStyle/>
          <a:p>
            <a:r>
              <a:rPr lang="en-US" dirty="0"/>
              <a:t>ALBUM</a:t>
            </a:r>
          </a:p>
        </p:txBody>
      </p:sp>
      <p:sp>
        <p:nvSpPr>
          <p:cNvPr id="13" name="TextBox 12"/>
          <p:cNvSpPr txBox="1"/>
          <p:nvPr/>
        </p:nvSpPr>
        <p:spPr>
          <a:xfrm>
            <a:off x="457200" y="4747369"/>
            <a:ext cx="1044068" cy="461665"/>
          </a:xfrm>
          <a:prstGeom prst="rect">
            <a:avLst/>
          </a:prstGeom>
          <a:noFill/>
        </p:spPr>
        <p:txBody>
          <a:bodyPr wrap="none" rtlCol="0">
            <a:spAutoFit/>
          </a:bodyPr>
          <a:lstStyle/>
          <a:p>
            <a:r>
              <a:rPr lang="en-US" dirty="0"/>
              <a:t>ARTIST</a:t>
            </a:r>
          </a:p>
        </p:txBody>
      </p:sp>
      <p:sp>
        <p:nvSpPr>
          <p:cNvPr id="14" name="TextBox 13"/>
          <p:cNvSpPr txBox="1"/>
          <p:nvPr/>
        </p:nvSpPr>
        <p:spPr>
          <a:xfrm>
            <a:off x="2843808" y="2119262"/>
            <a:ext cx="1309333" cy="461665"/>
          </a:xfrm>
          <a:prstGeom prst="rect">
            <a:avLst/>
          </a:prstGeom>
          <a:noFill/>
        </p:spPr>
        <p:txBody>
          <a:bodyPr wrap="none" rtlCol="0">
            <a:spAutoFit/>
          </a:bodyPr>
          <a:lstStyle/>
          <a:p>
            <a:r>
              <a:rPr lang="en-US"/>
              <a:t>APPEARS</a:t>
            </a:r>
          </a:p>
        </p:txBody>
      </p:sp>
      <p:cxnSp>
        <p:nvCxnSpPr>
          <p:cNvPr id="17" name="Curved Connector 16"/>
          <p:cNvCxnSpPr/>
          <p:nvPr/>
        </p:nvCxnSpPr>
        <p:spPr>
          <a:xfrm rot="10800000" flipV="1">
            <a:off x="1115616" y="3322606"/>
            <a:ext cx="2068084" cy="1886427"/>
          </a:xfrm>
          <a:prstGeom prst="curvedConnector3">
            <a:avLst>
              <a:gd name="adj1" fmla="val 50000"/>
            </a:avLst>
          </a:prstGeom>
          <a:ln w="317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rot="16200000" flipH="1">
            <a:off x="3960275" y="3953814"/>
            <a:ext cx="1943532" cy="720080"/>
          </a:xfrm>
          <a:prstGeom prst="curvedConnector3">
            <a:avLst>
              <a:gd name="adj1" fmla="val 50000"/>
            </a:avLst>
          </a:prstGeom>
          <a:ln w="31750">
            <a:solidFill>
              <a:schemeClr val="tx1">
                <a:lumMod val="50000"/>
                <a:lumOff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36960" y="975994"/>
            <a:ext cx="8520987" cy="892552"/>
          </a:xfrm>
          <a:prstGeom prst="rect">
            <a:avLst/>
          </a:prstGeom>
          <a:noFill/>
        </p:spPr>
        <p:txBody>
          <a:bodyPr wrap="none" rtlCol="0">
            <a:spAutoFit/>
          </a:bodyPr>
          <a:lstStyle/>
          <a:p>
            <a:pPr marL="0" lvl="1"/>
            <a:r>
              <a:rPr lang="en-US" sz="2600" dirty="0"/>
              <a:t>Developed at UC Berkeley. This ultimately led to Ingres Corp., </a:t>
            </a:r>
            <a:br>
              <a:rPr lang="en-US" sz="2600" dirty="0"/>
            </a:br>
            <a:r>
              <a:rPr lang="en-US" sz="2600" dirty="0"/>
              <a:t>Sybase, MS SQL Server, Britton-Lee, Wang's PACE. </a:t>
            </a:r>
          </a:p>
        </p:txBody>
      </p:sp>
    </p:spTree>
    <p:extLst>
      <p:ext uri="{BB962C8B-B14F-4D97-AF65-F5344CB8AC3E}">
        <p14:creationId xmlns:p14="http://schemas.microsoft.com/office/powerpoint/2010/main" val="11328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randombar(horizontal)">
                                      <p:cBhvr>
                                        <p:cTn id="7" dur="500"/>
                                        <p:tgtEl>
                                          <p:spTgt spid="8"/>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randombar(horizont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horizontal)">
                                      <p:cBhvr>
                                        <p:cTn id="16" dur="500"/>
                                        <p:tgtEl>
                                          <p:spTgt spid="12"/>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par>
                                <p:cTn id="23" presetID="14" presetClass="entr" presetSubtype="1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randombar(horizontal)">
                                      <p:cBhvr>
                                        <p:cTn id="25" dur="500"/>
                                        <p:tgtEl>
                                          <p:spTgt spid="17"/>
                                        </p:tgtEl>
                                      </p:cBhvr>
                                    </p:animEffect>
                                  </p:childTnLst>
                                </p:cTn>
                              </p:par>
                              <p:par>
                                <p:cTn id="26" presetID="14" presetClass="entr" presetSubtype="1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randombar(horizontal)">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INGRES optimizer</a:t>
            </a:r>
          </a:p>
        </p:txBody>
      </p:sp>
      <p:sp>
        <p:nvSpPr>
          <p:cNvPr id="3" name="Content Placeholder 2"/>
          <p:cNvSpPr>
            <a:spLocks noGrp="1"/>
          </p:cNvSpPr>
          <p:nvPr>
            <p:ph idx="1"/>
          </p:nvPr>
        </p:nvSpPr>
        <p:spPr>
          <a:xfrm>
            <a:off x="457200" y="908720"/>
            <a:ext cx="8229600" cy="4906963"/>
          </a:xfrm>
        </p:spPr>
        <p:txBody>
          <a:bodyPr/>
          <a:lstStyle/>
          <a:p>
            <a:r>
              <a:rPr lang="en-US" b="1" i="1" dirty="0"/>
              <a:t>Retrieve the names of people that appear on Joy's mixtape </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23</a:t>
            </a:fld>
            <a:endParaRPr lang="en-US"/>
          </a:p>
        </p:txBody>
      </p:sp>
      <p:sp>
        <p:nvSpPr>
          <p:cNvPr id="5" name="TextBox 4"/>
          <p:cNvSpPr txBox="1"/>
          <p:nvPr/>
        </p:nvSpPr>
        <p:spPr>
          <a:xfrm>
            <a:off x="828625" y="1948843"/>
            <a:ext cx="6033703" cy="1938992"/>
          </a:xfrm>
          <a:prstGeom prst="rect">
            <a:avLst/>
          </a:prstGeom>
          <a:solidFill>
            <a:schemeClr val="bg1">
              <a:lumMod val="95000"/>
            </a:schemeClr>
          </a:solidFill>
        </p:spPr>
        <p:txBody>
          <a:bodyPr wrap="none" rtlCol="0">
            <a:spAutoFit/>
          </a:bodyPr>
          <a:lstStyle/>
          <a:p>
            <a:r>
              <a:rPr lang="en-US" b="1" dirty="0"/>
              <a:t>SELECT </a:t>
            </a:r>
            <a:r>
              <a:rPr lang="en-US" dirty="0"/>
              <a:t>ARTIST.NAME</a:t>
            </a:r>
            <a:br>
              <a:rPr lang="en-US" dirty="0"/>
            </a:br>
            <a:r>
              <a:rPr lang="en-US" b="1" dirty="0"/>
              <a:t>FROM </a:t>
            </a:r>
            <a:r>
              <a:rPr lang="en-US" dirty="0"/>
              <a:t>ARTIST, APPEARS, ALBUM </a:t>
            </a:r>
          </a:p>
          <a:p>
            <a:r>
              <a:rPr lang="en-US" b="1" dirty="0"/>
              <a:t>WHERE </a:t>
            </a:r>
            <a:r>
              <a:rPr lang="en-US" dirty="0"/>
              <a:t>ARTIST.ID=APPEARS.ARTIST_ID </a:t>
            </a:r>
            <a:br>
              <a:rPr lang="en-US" dirty="0"/>
            </a:br>
            <a:r>
              <a:rPr lang="en-US" dirty="0"/>
              <a:t>	</a:t>
            </a:r>
            <a:r>
              <a:rPr lang="en-US" b="1" dirty="0"/>
              <a:t>AND </a:t>
            </a:r>
            <a:r>
              <a:rPr lang="en-US" dirty="0"/>
              <a:t>APPEARS.ALBUM_ID=ALBUM.ID</a:t>
            </a:r>
            <a:br>
              <a:rPr lang="en-US" dirty="0"/>
            </a:br>
            <a:r>
              <a:rPr lang="en-US" dirty="0"/>
              <a:t>	</a:t>
            </a:r>
            <a:r>
              <a:rPr lang="en-US" b="1" dirty="0"/>
              <a:t>AND </a:t>
            </a:r>
            <a:r>
              <a:rPr lang="en-US" dirty="0"/>
              <a:t>ALBUM.NAME=“</a:t>
            </a:r>
            <a:r>
              <a:rPr lang="en-US" b="1" i="1" dirty="0"/>
              <a:t>Joy's Slag Remix</a:t>
            </a:r>
            <a:r>
              <a:rPr lang="en-US" dirty="0"/>
              <a:t>”</a:t>
            </a:r>
          </a:p>
        </p:txBody>
      </p:sp>
      <p:graphicFrame>
        <p:nvGraphicFramePr>
          <p:cNvPr id="6" name="Table 5"/>
          <p:cNvGraphicFramePr>
            <a:graphicFrameLocks noGrp="1"/>
          </p:cNvGraphicFramePr>
          <p:nvPr>
            <p:extLst>
              <p:ext uri="{D42A27DB-BD31-4B8C-83A1-F6EECF244321}">
                <p14:modId xmlns:p14="http://schemas.microsoft.com/office/powerpoint/2010/main" val="2068785931"/>
              </p:ext>
            </p:extLst>
          </p:nvPr>
        </p:nvGraphicFramePr>
        <p:xfrm>
          <a:off x="1377662" y="4833640"/>
          <a:ext cx="2726500" cy="741680"/>
        </p:xfrm>
        <a:graphic>
          <a:graphicData uri="http://schemas.openxmlformats.org/drawingml/2006/table">
            <a:tbl>
              <a:tblPr firstRow="1" bandRow="1">
                <a:tableStyleId>{5C22544A-7EE6-4342-B048-85BDC9FD1C3A}</a:tableStyleId>
              </a:tblPr>
              <a:tblGrid>
                <a:gridCol w="1225677">
                  <a:extLst>
                    <a:ext uri="{9D8B030D-6E8A-4147-A177-3AD203B41FA5}">
                      <a16:colId xmlns:a16="http://schemas.microsoft.com/office/drawing/2014/main" val="20000"/>
                    </a:ext>
                  </a:extLst>
                </a:gridCol>
                <a:gridCol w="1500823">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a:t>
                      </a:r>
                    </a:p>
                  </a:txBody>
                  <a:tcPr/>
                </a:tc>
                <a:extLst>
                  <a:ext uri="{0D108BD9-81ED-4DB2-BD59-A6C34878D82A}">
                    <a16:rowId xmlns:a16="http://schemas.microsoft.com/office/drawing/2014/main" val="1000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855832237"/>
              </p:ext>
            </p:extLst>
          </p:nvPr>
        </p:nvGraphicFramePr>
        <p:xfrm>
          <a:off x="1377662" y="4033967"/>
          <a:ext cx="2736304" cy="74168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70840">
                <a:tc>
                  <a:txBody>
                    <a:bodyPr/>
                    <a:lstStyle/>
                    <a:p>
                      <a:r>
                        <a:rPr lang="en-US" dirty="0"/>
                        <a:t>ARTIST_ID</a:t>
                      </a:r>
                    </a:p>
                  </a:txBody>
                  <a:tcPr/>
                </a:tc>
                <a:tc>
                  <a:txBody>
                    <a:bodyPr/>
                    <a:lstStyle/>
                    <a:p>
                      <a:r>
                        <a:rPr lang="en-US" dirty="0"/>
                        <a:t>ALBUM_ID</a:t>
                      </a:r>
                    </a:p>
                  </a:txBody>
                  <a:tcPr/>
                </a:tc>
                <a:extLst>
                  <a:ext uri="{0D108BD9-81ED-4DB2-BD59-A6C34878D82A}">
                    <a16:rowId xmlns:a16="http://schemas.microsoft.com/office/drawing/2014/main" val="10000"/>
                  </a:ext>
                </a:extLst>
              </a:tr>
              <a:tr h="370840">
                <a:tc>
                  <a:txBody>
                    <a:bodyPr/>
                    <a:lstStyle/>
                    <a:p>
                      <a:r>
                        <a:rPr lang="en-US" dirty="0"/>
                        <a:t>FK</a:t>
                      </a:r>
                    </a:p>
                  </a:txBody>
                  <a:tcPr/>
                </a:tc>
                <a:tc>
                  <a:txBody>
                    <a:bodyPr/>
                    <a:lstStyle/>
                    <a:p>
                      <a:r>
                        <a:rPr lang="en-US" dirty="0"/>
                        <a:t>FK</a:t>
                      </a:r>
                    </a:p>
                  </a:txBody>
                  <a:tcPr/>
                </a:tc>
                <a:extLst>
                  <a:ext uri="{0D108BD9-81ED-4DB2-BD59-A6C34878D82A}">
                    <a16:rowId xmlns:a16="http://schemas.microsoft.com/office/drawing/2014/main" val="10001"/>
                  </a:ext>
                </a:extLst>
              </a:tr>
            </a:tbl>
          </a:graphicData>
        </a:graphic>
      </p:graphicFrame>
      <p:sp>
        <p:nvSpPr>
          <p:cNvPr id="9" name="TextBox 8"/>
          <p:cNvSpPr txBox="1"/>
          <p:nvPr/>
        </p:nvSpPr>
        <p:spPr>
          <a:xfrm>
            <a:off x="219940" y="5709061"/>
            <a:ext cx="965329" cy="400110"/>
          </a:xfrm>
          <a:prstGeom prst="rect">
            <a:avLst/>
          </a:prstGeom>
          <a:noFill/>
        </p:spPr>
        <p:txBody>
          <a:bodyPr wrap="none" rtlCol="0">
            <a:spAutoFit/>
          </a:bodyPr>
          <a:lstStyle/>
          <a:p>
            <a:r>
              <a:rPr lang="en-US" sz="2000" dirty="0"/>
              <a:t>ALBUM</a:t>
            </a:r>
          </a:p>
        </p:txBody>
      </p:sp>
      <p:sp>
        <p:nvSpPr>
          <p:cNvPr id="10" name="TextBox 9"/>
          <p:cNvSpPr txBox="1"/>
          <p:nvPr/>
        </p:nvSpPr>
        <p:spPr>
          <a:xfrm>
            <a:off x="251520" y="4879375"/>
            <a:ext cx="902170" cy="400110"/>
          </a:xfrm>
          <a:prstGeom prst="rect">
            <a:avLst/>
          </a:prstGeom>
          <a:noFill/>
        </p:spPr>
        <p:txBody>
          <a:bodyPr wrap="none" rtlCol="0">
            <a:spAutoFit/>
          </a:bodyPr>
          <a:lstStyle/>
          <a:p>
            <a:r>
              <a:rPr lang="en-US" sz="2000" dirty="0"/>
              <a:t>ARTIST</a:t>
            </a:r>
          </a:p>
        </p:txBody>
      </p:sp>
      <p:sp>
        <p:nvSpPr>
          <p:cNvPr id="11" name="TextBox 10"/>
          <p:cNvSpPr txBox="1"/>
          <p:nvPr/>
        </p:nvSpPr>
        <p:spPr>
          <a:xfrm>
            <a:off x="251520" y="4088849"/>
            <a:ext cx="1126142" cy="400110"/>
          </a:xfrm>
          <a:prstGeom prst="rect">
            <a:avLst/>
          </a:prstGeom>
          <a:noFill/>
        </p:spPr>
        <p:txBody>
          <a:bodyPr wrap="none" rtlCol="0">
            <a:spAutoFit/>
          </a:bodyPr>
          <a:lstStyle/>
          <a:p>
            <a:r>
              <a:rPr lang="en-US" sz="2000" dirty="0"/>
              <a:t>APPEARS</a:t>
            </a:r>
          </a:p>
        </p:txBody>
      </p:sp>
      <p:graphicFrame>
        <p:nvGraphicFramePr>
          <p:cNvPr id="12" name="Table 11"/>
          <p:cNvGraphicFramePr>
            <a:graphicFrameLocks noGrp="1"/>
          </p:cNvGraphicFramePr>
          <p:nvPr>
            <p:extLst>
              <p:ext uri="{D42A27DB-BD31-4B8C-83A1-F6EECF244321}">
                <p14:modId xmlns:p14="http://schemas.microsoft.com/office/powerpoint/2010/main" val="399018253"/>
              </p:ext>
            </p:extLst>
          </p:nvPr>
        </p:nvGraphicFramePr>
        <p:xfrm>
          <a:off x="1377662" y="5658440"/>
          <a:ext cx="2736304" cy="1010920"/>
        </p:xfrm>
        <a:graphic>
          <a:graphicData uri="http://schemas.openxmlformats.org/drawingml/2006/table">
            <a:tbl>
              <a:tblPr firstRow="1" bandRow="1">
                <a:tableStyleId>{5C22544A-7EE6-4342-B048-85BDC9FD1C3A}</a:tableStyleId>
              </a:tblPr>
              <a:tblGrid>
                <a:gridCol w="1193595">
                  <a:extLst>
                    <a:ext uri="{9D8B030D-6E8A-4147-A177-3AD203B41FA5}">
                      <a16:colId xmlns:a16="http://schemas.microsoft.com/office/drawing/2014/main" val="20000"/>
                    </a:ext>
                  </a:extLst>
                </a:gridCol>
                <a:gridCol w="1542709">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 </a:t>
                      </a:r>
                      <a:br>
                        <a:rPr lang="en-US" dirty="0"/>
                      </a:br>
                      <a:r>
                        <a:rPr lang="en-US" dirty="0"/>
                        <a:t>UNIQUE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39552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INGRES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24</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812423696"/>
              </p:ext>
            </p:extLst>
          </p:nvPr>
        </p:nvGraphicFramePr>
        <p:xfrm>
          <a:off x="1377662" y="4833640"/>
          <a:ext cx="2726500" cy="741680"/>
        </p:xfrm>
        <a:graphic>
          <a:graphicData uri="http://schemas.openxmlformats.org/drawingml/2006/table">
            <a:tbl>
              <a:tblPr firstRow="1" bandRow="1">
                <a:tableStyleId>{5C22544A-7EE6-4342-B048-85BDC9FD1C3A}</a:tableStyleId>
              </a:tblPr>
              <a:tblGrid>
                <a:gridCol w="1225677">
                  <a:extLst>
                    <a:ext uri="{9D8B030D-6E8A-4147-A177-3AD203B41FA5}">
                      <a16:colId xmlns:a16="http://schemas.microsoft.com/office/drawing/2014/main" val="20000"/>
                    </a:ext>
                  </a:extLst>
                </a:gridCol>
                <a:gridCol w="1500823">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a:t>
                      </a:r>
                    </a:p>
                  </a:txBody>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704031046"/>
              </p:ext>
            </p:extLst>
          </p:nvPr>
        </p:nvGraphicFramePr>
        <p:xfrm>
          <a:off x="1377662" y="4033967"/>
          <a:ext cx="2736304" cy="74168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70840">
                <a:tc>
                  <a:txBody>
                    <a:bodyPr/>
                    <a:lstStyle/>
                    <a:p>
                      <a:r>
                        <a:rPr lang="en-US" dirty="0"/>
                        <a:t>ARTIST_ID</a:t>
                      </a:r>
                    </a:p>
                  </a:txBody>
                  <a:tcPr/>
                </a:tc>
                <a:tc>
                  <a:txBody>
                    <a:bodyPr/>
                    <a:lstStyle/>
                    <a:p>
                      <a:r>
                        <a:rPr lang="en-US" dirty="0"/>
                        <a:t>ALBUM_ID</a:t>
                      </a:r>
                    </a:p>
                  </a:txBody>
                  <a:tcPr/>
                </a:tc>
                <a:extLst>
                  <a:ext uri="{0D108BD9-81ED-4DB2-BD59-A6C34878D82A}">
                    <a16:rowId xmlns:a16="http://schemas.microsoft.com/office/drawing/2014/main" val="10000"/>
                  </a:ext>
                </a:extLst>
              </a:tr>
              <a:tr h="370840">
                <a:tc>
                  <a:txBody>
                    <a:bodyPr/>
                    <a:lstStyle/>
                    <a:p>
                      <a:r>
                        <a:rPr lang="en-US" dirty="0"/>
                        <a:t>FK</a:t>
                      </a:r>
                    </a:p>
                  </a:txBody>
                  <a:tcPr/>
                </a:tc>
                <a:tc>
                  <a:txBody>
                    <a:bodyPr/>
                    <a:lstStyle/>
                    <a:p>
                      <a:r>
                        <a:rPr lang="en-US" dirty="0"/>
                        <a:t>FK</a:t>
                      </a:r>
                    </a:p>
                  </a:txBody>
                  <a:tcPr/>
                </a:tc>
                <a:extLst>
                  <a:ext uri="{0D108BD9-81ED-4DB2-BD59-A6C34878D82A}">
                    <a16:rowId xmlns:a16="http://schemas.microsoft.com/office/drawing/2014/main" val="10001"/>
                  </a:ext>
                </a:extLst>
              </a:tr>
            </a:tbl>
          </a:graphicData>
        </a:graphic>
      </p:graphicFrame>
      <p:sp>
        <p:nvSpPr>
          <p:cNvPr id="15" name="TextBox 14"/>
          <p:cNvSpPr txBox="1"/>
          <p:nvPr/>
        </p:nvSpPr>
        <p:spPr>
          <a:xfrm>
            <a:off x="219940" y="5709061"/>
            <a:ext cx="965329" cy="400110"/>
          </a:xfrm>
          <a:prstGeom prst="rect">
            <a:avLst/>
          </a:prstGeom>
          <a:noFill/>
        </p:spPr>
        <p:txBody>
          <a:bodyPr wrap="none" rtlCol="0">
            <a:spAutoFit/>
          </a:bodyPr>
          <a:lstStyle/>
          <a:p>
            <a:r>
              <a:rPr lang="en-US" sz="2000" dirty="0"/>
              <a:t>ALBUM</a:t>
            </a:r>
          </a:p>
        </p:txBody>
      </p:sp>
      <p:sp>
        <p:nvSpPr>
          <p:cNvPr id="16" name="TextBox 15"/>
          <p:cNvSpPr txBox="1"/>
          <p:nvPr/>
        </p:nvSpPr>
        <p:spPr>
          <a:xfrm>
            <a:off x="251520" y="4879375"/>
            <a:ext cx="902170" cy="400110"/>
          </a:xfrm>
          <a:prstGeom prst="rect">
            <a:avLst/>
          </a:prstGeom>
          <a:noFill/>
        </p:spPr>
        <p:txBody>
          <a:bodyPr wrap="none" rtlCol="0">
            <a:spAutoFit/>
          </a:bodyPr>
          <a:lstStyle/>
          <a:p>
            <a:r>
              <a:rPr lang="en-US" sz="2000" dirty="0"/>
              <a:t>ARTIST</a:t>
            </a:r>
          </a:p>
        </p:txBody>
      </p:sp>
      <p:sp>
        <p:nvSpPr>
          <p:cNvPr id="17" name="TextBox 16"/>
          <p:cNvSpPr txBox="1"/>
          <p:nvPr/>
        </p:nvSpPr>
        <p:spPr>
          <a:xfrm>
            <a:off x="251520" y="4088849"/>
            <a:ext cx="1126142" cy="400110"/>
          </a:xfrm>
          <a:prstGeom prst="rect">
            <a:avLst/>
          </a:prstGeom>
          <a:noFill/>
        </p:spPr>
        <p:txBody>
          <a:bodyPr wrap="none" rtlCol="0">
            <a:spAutoFit/>
          </a:bodyPr>
          <a:lstStyle/>
          <a:p>
            <a:r>
              <a:rPr lang="en-US" sz="2000" dirty="0"/>
              <a:t>APPEARS</a:t>
            </a:r>
          </a:p>
        </p:txBody>
      </p:sp>
      <p:graphicFrame>
        <p:nvGraphicFramePr>
          <p:cNvPr id="18" name="Table 17"/>
          <p:cNvGraphicFramePr>
            <a:graphicFrameLocks noGrp="1"/>
          </p:cNvGraphicFramePr>
          <p:nvPr>
            <p:extLst>
              <p:ext uri="{D42A27DB-BD31-4B8C-83A1-F6EECF244321}">
                <p14:modId xmlns:p14="http://schemas.microsoft.com/office/powerpoint/2010/main" val="14895152"/>
              </p:ext>
            </p:extLst>
          </p:nvPr>
        </p:nvGraphicFramePr>
        <p:xfrm>
          <a:off x="1377662" y="5658440"/>
          <a:ext cx="2736304" cy="1010920"/>
        </p:xfrm>
        <a:graphic>
          <a:graphicData uri="http://schemas.openxmlformats.org/drawingml/2006/table">
            <a:tbl>
              <a:tblPr firstRow="1" bandRow="1">
                <a:tableStyleId>{5C22544A-7EE6-4342-B048-85BDC9FD1C3A}</a:tableStyleId>
              </a:tblPr>
              <a:tblGrid>
                <a:gridCol w="1193595">
                  <a:extLst>
                    <a:ext uri="{9D8B030D-6E8A-4147-A177-3AD203B41FA5}">
                      <a16:colId xmlns:a16="http://schemas.microsoft.com/office/drawing/2014/main" val="20000"/>
                    </a:ext>
                  </a:extLst>
                </a:gridCol>
                <a:gridCol w="1542709">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 </a:t>
                      </a:r>
                      <a:br>
                        <a:rPr lang="en-US" dirty="0"/>
                      </a:br>
                      <a:r>
                        <a:rPr lang="en-US" dirty="0"/>
                        <a:t>UNIQUE</a:t>
                      </a:r>
                    </a:p>
                  </a:txBody>
                  <a:tcPr/>
                </a:tc>
                <a:extLst>
                  <a:ext uri="{0D108BD9-81ED-4DB2-BD59-A6C34878D82A}">
                    <a16:rowId xmlns:a16="http://schemas.microsoft.com/office/drawing/2014/main" val="10001"/>
                  </a:ext>
                </a:extLst>
              </a:tr>
            </a:tbl>
          </a:graphicData>
        </a:graphic>
      </p:graphicFrame>
      <p:sp>
        <p:nvSpPr>
          <p:cNvPr id="7" name="Rectangle 6"/>
          <p:cNvSpPr/>
          <p:nvPr/>
        </p:nvSpPr>
        <p:spPr>
          <a:xfrm>
            <a:off x="219940" y="3197230"/>
            <a:ext cx="4572000" cy="830997"/>
          </a:xfrm>
          <a:prstGeom prst="rect">
            <a:avLst/>
          </a:prstGeom>
        </p:spPr>
        <p:txBody>
          <a:bodyPr>
            <a:spAutoFit/>
          </a:bodyPr>
          <a:lstStyle/>
          <a:p>
            <a:r>
              <a:rPr lang="en-US" b="1" i="1" dirty="0">
                <a:solidFill>
                  <a:srgbClr val="6F2529"/>
                </a:solidFill>
                <a:latin typeface="GentiumBookBasic" charset="0"/>
              </a:rPr>
              <a:t>Step #1: Decompose into single-variable queries </a:t>
            </a:r>
            <a:endParaRPr lang="en-US" b="1" dirty="0">
              <a:solidFill>
                <a:srgbClr val="6F2529"/>
              </a:solidFill>
            </a:endParaRPr>
          </a:p>
        </p:txBody>
      </p:sp>
      <p:sp>
        <p:nvSpPr>
          <p:cNvPr id="19" name="TextBox 18"/>
          <p:cNvSpPr txBox="1"/>
          <p:nvPr/>
        </p:nvSpPr>
        <p:spPr>
          <a:xfrm>
            <a:off x="179512" y="1345992"/>
            <a:ext cx="3991542" cy="1477328"/>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p:txBody>
      </p:sp>
      <p:sp>
        <p:nvSpPr>
          <p:cNvPr id="21" name="TextBox 20"/>
          <p:cNvSpPr txBox="1"/>
          <p:nvPr/>
        </p:nvSpPr>
        <p:spPr>
          <a:xfrm>
            <a:off x="4694512" y="1844824"/>
            <a:ext cx="4449488" cy="923330"/>
          </a:xfrm>
          <a:prstGeom prst="rect">
            <a:avLst/>
          </a:prstGeom>
          <a:solidFill>
            <a:schemeClr val="bg1">
              <a:lumMod val="95000"/>
            </a:schemeClr>
          </a:solidFill>
        </p:spPr>
        <p:txBody>
          <a:bodyPr wrap="none" rtlCol="0">
            <a:spAutoFit/>
          </a:bodyPr>
          <a:lstStyle/>
          <a:p>
            <a:r>
              <a:rPr lang="en-US" sz="1800" b="1" dirty="0"/>
              <a:t>SELECT </a:t>
            </a:r>
            <a:r>
              <a:rPr lang="en-US" sz="1800" dirty="0"/>
              <a:t>ALBUM.ID AS ALBUM_ID </a:t>
            </a:r>
            <a:r>
              <a:rPr lang="en-US" sz="1800" b="1" dirty="0">
                <a:solidFill>
                  <a:srgbClr val="6F2529"/>
                </a:solidFill>
              </a:rPr>
              <a:t>INTO</a:t>
            </a:r>
            <a:r>
              <a:rPr lang="en-US" sz="1800" dirty="0">
                <a:solidFill>
                  <a:srgbClr val="6F2529"/>
                </a:solidFill>
              </a:rPr>
              <a:t> TEMP1</a:t>
            </a:r>
            <a:br>
              <a:rPr lang="en-US" sz="1800" dirty="0"/>
            </a:br>
            <a:r>
              <a:rPr lang="en-US" sz="1800" b="1" dirty="0"/>
              <a:t>FROM </a:t>
            </a:r>
            <a:r>
              <a:rPr lang="en-US" sz="1800" dirty="0"/>
              <a:t>ALBUM </a:t>
            </a:r>
          </a:p>
          <a:p>
            <a:r>
              <a:rPr lang="en-US" sz="1800" b="1" dirty="0"/>
              <a:t>WHERE </a:t>
            </a:r>
            <a:r>
              <a:rPr lang="en-US" sz="1800" dirty="0"/>
              <a:t>ALBUM.NAME=“</a:t>
            </a:r>
            <a:r>
              <a:rPr lang="en-US" sz="1800" b="1" i="1" dirty="0"/>
              <a:t>Joy's Slag Remix</a:t>
            </a:r>
            <a:r>
              <a:rPr lang="en-US" sz="1800" dirty="0"/>
              <a:t>”</a:t>
            </a:r>
          </a:p>
        </p:txBody>
      </p:sp>
      <p:sp>
        <p:nvSpPr>
          <p:cNvPr id="22" name="TextBox 21"/>
          <p:cNvSpPr txBox="1"/>
          <p:nvPr/>
        </p:nvSpPr>
        <p:spPr>
          <a:xfrm>
            <a:off x="4694512" y="3458338"/>
            <a:ext cx="4597925" cy="1200329"/>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TEMP1 </a:t>
            </a:r>
          </a:p>
          <a:p>
            <a:r>
              <a:rPr lang="en-US" sz="1800" b="1" dirty="0"/>
              <a:t>WHERE </a:t>
            </a:r>
            <a:r>
              <a:rPr lang="en-US" sz="1800" dirty="0"/>
              <a:t>ARTIST.ID=APPEARS.ARTIST_ID</a:t>
            </a:r>
            <a:br>
              <a:rPr lang="en-US" sz="1800" dirty="0"/>
            </a:br>
            <a:r>
              <a:rPr lang="en-US" sz="1800" dirty="0"/>
              <a:t>  </a:t>
            </a:r>
            <a:r>
              <a:rPr lang="en-US" sz="1800" b="1" dirty="0"/>
              <a:t>AND </a:t>
            </a:r>
            <a:r>
              <a:rPr lang="en-US" sz="1800" dirty="0"/>
              <a:t>APPEARS.ALBUM_ID=TEMP1.ALBUM_ID </a:t>
            </a:r>
            <a:endParaRPr lang="en-US" sz="1800" dirty="0">
              <a:effectLst/>
            </a:endParaRPr>
          </a:p>
        </p:txBody>
      </p:sp>
      <p:sp>
        <p:nvSpPr>
          <p:cNvPr id="23" name="TextBox 22"/>
          <p:cNvSpPr txBox="1"/>
          <p:nvPr/>
        </p:nvSpPr>
        <p:spPr>
          <a:xfrm>
            <a:off x="4694512" y="1460756"/>
            <a:ext cx="546945" cy="461665"/>
          </a:xfrm>
          <a:prstGeom prst="rect">
            <a:avLst/>
          </a:prstGeom>
          <a:noFill/>
        </p:spPr>
        <p:txBody>
          <a:bodyPr wrap="none" rtlCol="0">
            <a:spAutoFit/>
          </a:bodyPr>
          <a:lstStyle/>
          <a:p>
            <a:r>
              <a:rPr lang="en-US"/>
              <a:t>Q1</a:t>
            </a:r>
          </a:p>
        </p:txBody>
      </p:sp>
      <p:sp>
        <p:nvSpPr>
          <p:cNvPr id="24" name="TextBox 23"/>
          <p:cNvSpPr txBox="1"/>
          <p:nvPr/>
        </p:nvSpPr>
        <p:spPr>
          <a:xfrm>
            <a:off x="4694512" y="3120379"/>
            <a:ext cx="546945" cy="461665"/>
          </a:xfrm>
          <a:prstGeom prst="rect">
            <a:avLst/>
          </a:prstGeom>
          <a:noFill/>
        </p:spPr>
        <p:txBody>
          <a:bodyPr wrap="none" rtlCol="0">
            <a:spAutoFit/>
          </a:bodyPr>
          <a:lstStyle/>
          <a:p>
            <a:r>
              <a:rPr lang="en-US" dirty="0"/>
              <a:t>Q2</a:t>
            </a:r>
          </a:p>
        </p:txBody>
      </p:sp>
      <p:sp>
        <p:nvSpPr>
          <p:cNvPr id="25" name="Frame 24"/>
          <p:cNvSpPr/>
          <p:nvPr/>
        </p:nvSpPr>
        <p:spPr>
          <a:xfrm>
            <a:off x="4572000" y="3120379"/>
            <a:ext cx="4824536" cy="1727153"/>
          </a:xfrm>
          <a:prstGeom prst="frame">
            <a:avLst>
              <a:gd name="adj1" fmla="val 0"/>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3110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dissolve">
                                      <p:cBhvr>
                                        <p:cTn id="15" dur="500"/>
                                        <p:tgtEl>
                                          <p:spTgt spid="2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dissolv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p:bldP spid="24" grpId="0"/>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INGRES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25</a:t>
            </a:fld>
            <a:endParaRPr lang="en-US"/>
          </a:p>
        </p:txBody>
      </p:sp>
      <p:graphicFrame>
        <p:nvGraphicFramePr>
          <p:cNvPr id="13" name="Table 12"/>
          <p:cNvGraphicFramePr>
            <a:graphicFrameLocks noGrp="1"/>
          </p:cNvGraphicFramePr>
          <p:nvPr/>
        </p:nvGraphicFramePr>
        <p:xfrm>
          <a:off x="1377662" y="4833640"/>
          <a:ext cx="2726500" cy="741680"/>
        </p:xfrm>
        <a:graphic>
          <a:graphicData uri="http://schemas.openxmlformats.org/drawingml/2006/table">
            <a:tbl>
              <a:tblPr firstRow="1" bandRow="1">
                <a:tableStyleId>{5C22544A-7EE6-4342-B048-85BDC9FD1C3A}</a:tableStyleId>
              </a:tblPr>
              <a:tblGrid>
                <a:gridCol w="1225677">
                  <a:extLst>
                    <a:ext uri="{9D8B030D-6E8A-4147-A177-3AD203B41FA5}">
                      <a16:colId xmlns:a16="http://schemas.microsoft.com/office/drawing/2014/main" val="20000"/>
                    </a:ext>
                  </a:extLst>
                </a:gridCol>
                <a:gridCol w="1500823">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a:t>
                      </a:r>
                    </a:p>
                  </a:txBody>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nvGraphicFramePr>
        <p:xfrm>
          <a:off x="1377662" y="4033967"/>
          <a:ext cx="2736304" cy="74168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70840">
                <a:tc>
                  <a:txBody>
                    <a:bodyPr/>
                    <a:lstStyle/>
                    <a:p>
                      <a:r>
                        <a:rPr lang="en-US" dirty="0"/>
                        <a:t>ARTIST_ID</a:t>
                      </a:r>
                    </a:p>
                  </a:txBody>
                  <a:tcPr/>
                </a:tc>
                <a:tc>
                  <a:txBody>
                    <a:bodyPr/>
                    <a:lstStyle/>
                    <a:p>
                      <a:r>
                        <a:rPr lang="en-US" dirty="0"/>
                        <a:t>ALBUM_ID</a:t>
                      </a:r>
                    </a:p>
                  </a:txBody>
                  <a:tcPr/>
                </a:tc>
                <a:extLst>
                  <a:ext uri="{0D108BD9-81ED-4DB2-BD59-A6C34878D82A}">
                    <a16:rowId xmlns:a16="http://schemas.microsoft.com/office/drawing/2014/main" val="10000"/>
                  </a:ext>
                </a:extLst>
              </a:tr>
              <a:tr h="370840">
                <a:tc>
                  <a:txBody>
                    <a:bodyPr/>
                    <a:lstStyle/>
                    <a:p>
                      <a:r>
                        <a:rPr lang="en-US" dirty="0"/>
                        <a:t>FK</a:t>
                      </a:r>
                    </a:p>
                  </a:txBody>
                  <a:tcPr/>
                </a:tc>
                <a:tc>
                  <a:txBody>
                    <a:bodyPr/>
                    <a:lstStyle/>
                    <a:p>
                      <a:r>
                        <a:rPr lang="en-US" dirty="0"/>
                        <a:t>FK</a:t>
                      </a:r>
                    </a:p>
                  </a:txBody>
                  <a:tcPr/>
                </a:tc>
                <a:extLst>
                  <a:ext uri="{0D108BD9-81ED-4DB2-BD59-A6C34878D82A}">
                    <a16:rowId xmlns:a16="http://schemas.microsoft.com/office/drawing/2014/main" val="10001"/>
                  </a:ext>
                </a:extLst>
              </a:tr>
            </a:tbl>
          </a:graphicData>
        </a:graphic>
      </p:graphicFrame>
      <p:sp>
        <p:nvSpPr>
          <p:cNvPr id="15" name="TextBox 14"/>
          <p:cNvSpPr txBox="1"/>
          <p:nvPr/>
        </p:nvSpPr>
        <p:spPr>
          <a:xfrm>
            <a:off x="219940" y="5709061"/>
            <a:ext cx="965329" cy="400110"/>
          </a:xfrm>
          <a:prstGeom prst="rect">
            <a:avLst/>
          </a:prstGeom>
          <a:noFill/>
        </p:spPr>
        <p:txBody>
          <a:bodyPr wrap="none" rtlCol="0">
            <a:spAutoFit/>
          </a:bodyPr>
          <a:lstStyle/>
          <a:p>
            <a:r>
              <a:rPr lang="en-US" sz="2000" dirty="0"/>
              <a:t>ALBUM</a:t>
            </a:r>
          </a:p>
        </p:txBody>
      </p:sp>
      <p:sp>
        <p:nvSpPr>
          <p:cNvPr id="16" name="TextBox 15"/>
          <p:cNvSpPr txBox="1"/>
          <p:nvPr/>
        </p:nvSpPr>
        <p:spPr>
          <a:xfrm>
            <a:off x="251520" y="4879375"/>
            <a:ext cx="902170" cy="400110"/>
          </a:xfrm>
          <a:prstGeom prst="rect">
            <a:avLst/>
          </a:prstGeom>
          <a:noFill/>
        </p:spPr>
        <p:txBody>
          <a:bodyPr wrap="none" rtlCol="0">
            <a:spAutoFit/>
          </a:bodyPr>
          <a:lstStyle/>
          <a:p>
            <a:r>
              <a:rPr lang="en-US" sz="2000" dirty="0"/>
              <a:t>ARTIST</a:t>
            </a:r>
          </a:p>
        </p:txBody>
      </p:sp>
      <p:sp>
        <p:nvSpPr>
          <p:cNvPr id="17" name="TextBox 16"/>
          <p:cNvSpPr txBox="1"/>
          <p:nvPr/>
        </p:nvSpPr>
        <p:spPr>
          <a:xfrm>
            <a:off x="251520" y="4088849"/>
            <a:ext cx="1126142" cy="400110"/>
          </a:xfrm>
          <a:prstGeom prst="rect">
            <a:avLst/>
          </a:prstGeom>
          <a:noFill/>
        </p:spPr>
        <p:txBody>
          <a:bodyPr wrap="none" rtlCol="0">
            <a:spAutoFit/>
          </a:bodyPr>
          <a:lstStyle/>
          <a:p>
            <a:r>
              <a:rPr lang="en-US" sz="2000" dirty="0"/>
              <a:t>APPEARS</a:t>
            </a:r>
          </a:p>
        </p:txBody>
      </p:sp>
      <p:graphicFrame>
        <p:nvGraphicFramePr>
          <p:cNvPr id="18" name="Table 17"/>
          <p:cNvGraphicFramePr>
            <a:graphicFrameLocks noGrp="1"/>
          </p:cNvGraphicFramePr>
          <p:nvPr/>
        </p:nvGraphicFramePr>
        <p:xfrm>
          <a:off x="1377662" y="5658440"/>
          <a:ext cx="2736304" cy="1010920"/>
        </p:xfrm>
        <a:graphic>
          <a:graphicData uri="http://schemas.openxmlformats.org/drawingml/2006/table">
            <a:tbl>
              <a:tblPr firstRow="1" bandRow="1">
                <a:tableStyleId>{5C22544A-7EE6-4342-B048-85BDC9FD1C3A}</a:tableStyleId>
              </a:tblPr>
              <a:tblGrid>
                <a:gridCol w="1193595">
                  <a:extLst>
                    <a:ext uri="{9D8B030D-6E8A-4147-A177-3AD203B41FA5}">
                      <a16:colId xmlns:a16="http://schemas.microsoft.com/office/drawing/2014/main" val="20000"/>
                    </a:ext>
                  </a:extLst>
                </a:gridCol>
                <a:gridCol w="1542709">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 </a:t>
                      </a:r>
                      <a:br>
                        <a:rPr lang="en-US" dirty="0"/>
                      </a:br>
                      <a:r>
                        <a:rPr lang="en-US" dirty="0"/>
                        <a:t>UNIQUE</a:t>
                      </a:r>
                    </a:p>
                  </a:txBody>
                  <a:tcPr/>
                </a:tc>
                <a:extLst>
                  <a:ext uri="{0D108BD9-81ED-4DB2-BD59-A6C34878D82A}">
                    <a16:rowId xmlns:a16="http://schemas.microsoft.com/office/drawing/2014/main" val="10001"/>
                  </a:ext>
                </a:extLst>
              </a:tr>
            </a:tbl>
          </a:graphicData>
        </a:graphic>
      </p:graphicFrame>
      <p:sp>
        <p:nvSpPr>
          <p:cNvPr id="7" name="Rectangle 6"/>
          <p:cNvSpPr/>
          <p:nvPr/>
        </p:nvSpPr>
        <p:spPr>
          <a:xfrm>
            <a:off x="219940" y="3197230"/>
            <a:ext cx="4572000" cy="830997"/>
          </a:xfrm>
          <a:prstGeom prst="rect">
            <a:avLst/>
          </a:prstGeom>
        </p:spPr>
        <p:txBody>
          <a:bodyPr>
            <a:spAutoFit/>
          </a:bodyPr>
          <a:lstStyle/>
          <a:p>
            <a:r>
              <a:rPr lang="en-US" b="1" i="1" dirty="0">
                <a:solidFill>
                  <a:srgbClr val="6F2529"/>
                </a:solidFill>
                <a:latin typeface="GentiumBookBasic" charset="0"/>
              </a:rPr>
              <a:t>Step #1: Decompose into single-variable queries </a:t>
            </a:r>
            <a:endParaRPr lang="en-US" b="1" dirty="0">
              <a:solidFill>
                <a:srgbClr val="6F2529"/>
              </a:solidFill>
            </a:endParaRPr>
          </a:p>
        </p:txBody>
      </p:sp>
      <p:sp>
        <p:nvSpPr>
          <p:cNvPr id="19" name="TextBox 18"/>
          <p:cNvSpPr txBox="1"/>
          <p:nvPr/>
        </p:nvSpPr>
        <p:spPr>
          <a:xfrm>
            <a:off x="179512" y="1345992"/>
            <a:ext cx="3991542" cy="1477328"/>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p:txBody>
      </p:sp>
      <p:sp>
        <p:nvSpPr>
          <p:cNvPr id="21" name="TextBox 20"/>
          <p:cNvSpPr txBox="1"/>
          <p:nvPr/>
        </p:nvSpPr>
        <p:spPr>
          <a:xfrm>
            <a:off x="4429937" y="1865257"/>
            <a:ext cx="4449488" cy="923330"/>
          </a:xfrm>
          <a:prstGeom prst="rect">
            <a:avLst/>
          </a:prstGeom>
          <a:solidFill>
            <a:schemeClr val="bg1">
              <a:lumMod val="95000"/>
            </a:schemeClr>
          </a:solidFill>
        </p:spPr>
        <p:txBody>
          <a:bodyPr wrap="none" rtlCol="0">
            <a:spAutoFit/>
          </a:bodyPr>
          <a:lstStyle/>
          <a:p>
            <a:r>
              <a:rPr lang="en-US" sz="1800" b="1" dirty="0"/>
              <a:t>SELECT </a:t>
            </a:r>
            <a:r>
              <a:rPr lang="en-US" sz="1800" dirty="0"/>
              <a:t>ALBUM.ID AS ALBUM_ID </a:t>
            </a:r>
            <a:r>
              <a:rPr lang="en-US" sz="1800" b="1" dirty="0">
                <a:solidFill>
                  <a:srgbClr val="6F2529"/>
                </a:solidFill>
              </a:rPr>
              <a:t>INTO</a:t>
            </a:r>
            <a:r>
              <a:rPr lang="en-US" sz="1800" dirty="0">
                <a:solidFill>
                  <a:srgbClr val="6F2529"/>
                </a:solidFill>
              </a:rPr>
              <a:t> TEMP1</a:t>
            </a:r>
            <a:br>
              <a:rPr lang="en-US" sz="1800" dirty="0"/>
            </a:br>
            <a:r>
              <a:rPr lang="en-US" sz="1800" b="1" dirty="0"/>
              <a:t>FROM </a:t>
            </a:r>
            <a:r>
              <a:rPr lang="en-US" sz="1800" dirty="0"/>
              <a:t>ALBUM </a:t>
            </a:r>
          </a:p>
          <a:p>
            <a:r>
              <a:rPr lang="en-US" sz="1800" b="1" dirty="0"/>
              <a:t>WHERE </a:t>
            </a:r>
            <a:r>
              <a:rPr lang="en-US" sz="1800" dirty="0"/>
              <a:t>ALBUM.NAME=“</a:t>
            </a:r>
            <a:r>
              <a:rPr lang="en-US" sz="1800" b="1" i="1" dirty="0"/>
              <a:t>Joy's Slag Remix</a:t>
            </a:r>
            <a:r>
              <a:rPr lang="en-US" sz="1800" dirty="0"/>
              <a:t>”</a:t>
            </a:r>
          </a:p>
        </p:txBody>
      </p:sp>
      <p:sp>
        <p:nvSpPr>
          <p:cNvPr id="22" name="TextBox 21"/>
          <p:cNvSpPr txBox="1"/>
          <p:nvPr/>
        </p:nvSpPr>
        <p:spPr>
          <a:xfrm>
            <a:off x="4427984" y="3458338"/>
            <a:ext cx="4764638" cy="923330"/>
          </a:xfrm>
          <a:prstGeom prst="rect">
            <a:avLst/>
          </a:prstGeom>
          <a:solidFill>
            <a:schemeClr val="bg1">
              <a:lumMod val="95000"/>
            </a:schemeClr>
          </a:solidFill>
        </p:spPr>
        <p:txBody>
          <a:bodyPr wrap="none" rtlCol="0">
            <a:spAutoFit/>
          </a:bodyPr>
          <a:lstStyle/>
          <a:p>
            <a:r>
              <a:rPr lang="en-US" sz="1800" b="1" dirty="0"/>
              <a:t>SELECT </a:t>
            </a:r>
            <a:r>
              <a:rPr lang="en-US" sz="1800" dirty="0"/>
              <a:t>APPEARS.ARTIST_ID </a:t>
            </a:r>
            <a:r>
              <a:rPr lang="en-US" sz="1800" b="1" dirty="0">
                <a:solidFill>
                  <a:srgbClr val="6F2529"/>
                </a:solidFill>
              </a:rPr>
              <a:t>INTO </a:t>
            </a:r>
            <a:r>
              <a:rPr lang="en-US" sz="1800" dirty="0">
                <a:solidFill>
                  <a:srgbClr val="6F2529"/>
                </a:solidFill>
              </a:rPr>
              <a:t>TEMP2 </a:t>
            </a:r>
            <a:br>
              <a:rPr lang="en-US" sz="1800" dirty="0"/>
            </a:br>
            <a:r>
              <a:rPr lang="en-US" sz="1800" b="1" dirty="0"/>
              <a:t>FROM </a:t>
            </a:r>
            <a:r>
              <a:rPr lang="en-US" sz="1800" dirty="0"/>
              <a:t>APPEARS, TEMP1 </a:t>
            </a:r>
          </a:p>
          <a:p>
            <a:r>
              <a:rPr lang="en-US" sz="1800" b="1" dirty="0"/>
              <a:t>WHERE </a:t>
            </a:r>
            <a:r>
              <a:rPr lang="en-US" sz="1800" dirty="0"/>
              <a:t>APPEARS.ALBUM_ID=TEMP1.ALBUM_ID </a:t>
            </a:r>
            <a:endParaRPr lang="en-US" sz="1800" dirty="0">
              <a:effectLst/>
            </a:endParaRPr>
          </a:p>
        </p:txBody>
      </p:sp>
      <p:sp>
        <p:nvSpPr>
          <p:cNvPr id="23" name="TextBox 22"/>
          <p:cNvSpPr txBox="1"/>
          <p:nvPr/>
        </p:nvSpPr>
        <p:spPr>
          <a:xfrm>
            <a:off x="4427984" y="1527175"/>
            <a:ext cx="546945" cy="461665"/>
          </a:xfrm>
          <a:prstGeom prst="rect">
            <a:avLst/>
          </a:prstGeom>
          <a:noFill/>
        </p:spPr>
        <p:txBody>
          <a:bodyPr wrap="none" rtlCol="0">
            <a:spAutoFit/>
          </a:bodyPr>
          <a:lstStyle/>
          <a:p>
            <a:r>
              <a:rPr lang="en-US"/>
              <a:t>Q1</a:t>
            </a:r>
          </a:p>
        </p:txBody>
      </p:sp>
      <p:sp>
        <p:nvSpPr>
          <p:cNvPr id="24" name="TextBox 23"/>
          <p:cNvSpPr txBox="1"/>
          <p:nvPr/>
        </p:nvSpPr>
        <p:spPr>
          <a:xfrm>
            <a:off x="4427984" y="3120379"/>
            <a:ext cx="546945" cy="461665"/>
          </a:xfrm>
          <a:prstGeom prst="rect">
            <a:avLst/>
          </a:prstGeom>
          <a:noFill/>
        </p:spPr>
        <p:txBody>
          <a:bodyPr wrap="none" rtlCol="0">
            <a:spAutoFit/>
          </a:bodyPr>
          <a:lstStyle/>
          <a:p>
            <a:r>
              <a:rPr lang="en-US" dirty="0"/>
              <a:t>Q3</a:t>
            </a:r>
          </a:p>
        </p:txBody>
      </p:sp>
      <p:sp>
        <p:nvSpPr>
          <p:cNvPr id="20" name="TextBox 19"/>
          <p:cNvSpPr txBox="1"/>
          <p:nvPr/>
        </p:nvSpPr>
        <p:spPr>
          <a:xfrm>
            <a:off x="4427984" y="4870118"/>
            <a:ext cx="4427366" cy="923330"/>
          </a:xfrm>
          <a:prstGeom prst="rect">
            <a:avLst/>
          </a:prstGeom>
          <a:solidFill>
            <a:schemeClr val="bg1">
              <a:lumMod val="95000"/>
            </a:schemeClr>
          </a:solidFill>
        </p:spPr>
        <p:txBody>
          <a:bodyPr wrap="none" rtlCol="0">
            <a:spAutoFit/>
          </a:bodyPr>
          <a:lstStyle/>
          <a:p>
            <a:r>
              <a:rPr lang="en-US" sz="1800" b="1" dirty="0"/>
              <a:t>SELECT </a:t>
            </a:r>
            <a:r>
              <a:rPr lang="en-US" sz="1800" dirty="0"/>
              <a:t>ARTIST.NAME </a:t>
            </a:r>
            <a:br>
              <a:rPr lang="en-US" sz="1800" dirty="0"/>
            </a:br>
            <a:r>
              <a:rPr lang="en-US" sz="1800" b="1" dirty="0"/>
              <a:t>FROM </a:t>
            </a:r>
            <a:r>
              <a:rPr lang="en-US" sz="1800" dirty="0"/>
              <a:t>ARTIST, TEMP2 </a:t>
            </a:r>
          </a:p>
          <a:p>
            <a:r>
              <a:rPr lang="en-US" sz="1800" b="1" dirty="0"/>
              <a:t>WHERE </a:t>
            </a:r>
            <a:r>
              <a:rPr lang="en-US" sz="1800" dirty="0"/>
              <a:t>ARTIST.ARTIST_ID=TEMP2.ARTIST_ID </a:t>
            </a:r>
            <a:endParaRPr lang="en-US" sz="1800" dirty="0">
              <a:effectLst/>
            </a:endParaRPr>
          </a:p>
        </p:txBody>
      </p:sp>
      <p:sp>
        <p:nvSpPr>
          <p:cNvPr id="26" name="TextBox 25"/>
          <p:cNvSpPr txBox="1"/>
          <p:nvPr/>
        </p:nvSpPr>
        <p:spPr>
          <a:xfrm>
            <a:off x="4427984" y="4532159"/>
            <a:ext cx="546945" cy="461665"/>
          </a:xfrm>
          <a:prstGeom prst="rect">
            <a:avLst/>
          </a:prstGeom>
          <a:noFill/>
        </p:spPr>
        <p:txBody>
          <a:bodyPr wrap="none" rtlCol="0">
            <a:spAutoFit/>
          </a:bodyPr>
          <a:lstStyle/>
          <a:p>
            <a:r>
              <a:rPr lang="en-US" dirty="0"/>
              <a:t>Q4</a:t>
            </a:r>
          </a:p>
        </p:txBody>
      </p:sp>
    </p:spTree>
    <p:extLst>
      <p:ext uri="{BB962C8B-B14F-4D97-AF65-F5344CB8AC3E}">
        <p14:creationId xmlns:p14="http://schemas.microsoft.com/office/powerpoint/2010/main" val="219995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INGRES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26</a:t>
            </a:fld>
            <a:endParaRPr lang="en-US"/>
          </a:p>
        </p:txBody>
      </p:sp>
      <p:sp>
        <p:nvSpPr>
          <p:cNvPr id="7" name="Rectangle 6"/>
          <p:cNvSpPr/>
          <p:nvPr/>
        </p:nvSpPr>
        <p:spPr>
          <a:xfrm>
            <a:off x="219940" y="3197230"/>
            <a:ext cx="4572000" cy="2677656"/>
          </a:xfrm>
          <a:prstGeom prst="rect">
            <a:avLst/>
          </a:prstGeom>
        </p:spPr>
        <p:txBody>
          <a:bodyPr>
            <a:spAutoFit/>
          </a:bodyPr>
          <a:lstStyle/>
          <a:p>
            <a:r>
              <a:rPr lang="en-US" b="1" i="1" dirty="0">
                <a:solidFill>
                  <a:srgbClr val="6F2529"/>
                </a:solidFill>
                <a:latin typeface="GentiumBookBasic" charset="0"/>
              </a:rPr>
              <a:t>Step #1: Decompose into single-variable queries</a:t>
            </a:r>
          </a:p>
          <a:p>
            <a:endParaRPr lang="en-US" b="1" i="1" dirty="0">
              <a:solidFill>
                <a:srgbClr val="6F2529"/>
              </a:solidFill>
              <a:latin typeface="GentiumBookBasic" charset="0"/>
            </a:endParaRPr>
          </a:p>
          <a:p>
            <a:r>
              <a:rPr lang="en-US" b="1" i="1" dirty="0">
                <a:solidFill>
                  <a:srgbClr val="6F2529"/>
                </a:solidFill>
              </a:rPr>
              <a:t>Step #2: Substitute the values from Q1→Q3→Q4 </a:t>
            </a:r>
            <a:endParaRPr lang="en-US" dirty="0">
              <a:solidFill>
                <a:srgbClr val="6F2529"/>
              </a:solidFill>
            </a:endParaRPr>
          </a:p>
          <a:p>
            <a:endParaRPr lang="en-US" b="1" i="1" dirty="0">
              <a:solidFill>
                <a:srgbClr val="6F2529"/>
              </a:solidFill>
              <a:latin typeface="GentiumBookBasic" charset="0"/>
            </a:endParaRPr>
          </a:p>
          <a:p>
            <a:r>
              <a:rPr lang="en-US" b="1" i="1" dirty="0">
                <a:solidFill>
                  <a:srgbClr val="6F2529"/>
                </a:solidFill>
                <a:latin typeface="GentiumBookBasic" charset="0"/>
              </a:rPr>
              <a:t> </a:t>
            </a:r>
            <a:endParaRPr lang="en-US" b="1" dirty="0">
              <a:solidFill>
                <a:srgbClr val="6F2529"/>
              </a:solidFill>
            </a:endParaRPr>
          </a:p>
        </p:txBody>
      </p:sp>
      <p:sp>
        <p:nvSpPr>
          <p:cNvPr id="19" name="TextBox 18"/>
          <p:cNvSpPr txBox="1"/>
          <p:nvPr/>
        </p:nvSpPr>
        <p:spPr>
          <a:xfrm>
            <a:off x="179512" y="1345992"/>
            <a:ext cx="3991542" cy="1477328"/>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p:txBody>
      </p:sp>
      <p:sp>
        <p:nvSpPr>
          <p:cNvPr id="22" name="TextBox 21"/>
          <p:cNvSpPr txBox="1"/>
          <p:nvPr/>
        </p:nvSpPr>
        <p:spPr>
          <a:xfrm>
            <a:off x="4427984" y="3458338"/>
            <a:ext cx="4764638" cy="923330"/>
          </a:xfrm>
          <a:prstGeom prst="rect">
            <a:avLst/>
          </a:prstGeom>
          <a:solidFill>
            <a:schemeClr val="bg1">
              <a:lumMod val="95000"/>
            </a:schemeClr>
          </a:solidFill>
        </p:spPr>
        <p:txBody>
          <a:bodyPr wrap="none" rtlCol="0">
            <a:spAutoFit/>
          </a:bodyPr>
          <a:lstStyle/>
          <a:p>
            <a:r>
              <a:rPr lang="en-US" sz="1800" b="1" dirty="0"/>
              <a:t>SELECT </a:t>
            </a:r>
            <a:r>
              <a:rPr lang="en-US" sz="1800" dirty="0"/>
              <a:t>APPEARS.ARTIST_ID </a:t>
            </a:r>
            <a:r>
              <a:rPr lang="en-US" sz="1800" b="1" dirty="0">
                <a:solidFill>
                  <a:srgbClr val="6F2529"/>
                </a:solidFill>
              </a:rPr>
              <a:t>INTO </a:t>
            </a:r>
            <a:r>
              <a:rPr lang="en-US" sz="1800" dirty="0">
                <a:solidFill>
                  <a:srgbClr val="6F2529"/>
                </a:solidFill>
              </a:rPr>
              <a:t>TEMP2 </a:t>
            </a:r>
            <a:br>
              <a:rPr lang="en-US" sz="1800" dirty="0"/>
            </a:br>
            <a:r>
              <a:rPr lang="en-US" sz="1800" b="1" dirty="0"/>
              <a:t>FROM </a:t>
            </a:r>
            <a:r>
              <a:rPr lang="en-US" sz="1800" dirty="0"/>
              <a:t>APPEARS, TEMP1 </a:t>
            </a:r>
          </a:p>
          <a:p>
            <a:r>
              <a:rPr lang="en-US" sz="1800" b="1" dirty="0"/>
              <a:t>WHERE </a:t>
            </a:r>
            <a:r>
              <a:rPr lang="en-US" sz="1800" dirty="0"/>
              <a:t>APPEARS.ALBUM_ID=TEMP1.ALBUM_ID </a:t>
            </a:r>
            <a:endParaRPr lang="en-US" sz="1800" dirty="0">
              <a:effectLst/>
            </a:endParaRPr>
          </a:p>
        </p:txBody>
      </p:sp>
      <p:sp>
        <p:nvSpPr>
          <p:cNvPr id="23" name="TextBox 22"/>
          <p:cNvSpPr txBox="1"/>
          <p:nvPr/>
        </p:nvSpPr>
        <p:spPr>
          <a:xfrm>
            <a:off x="4427984" y="1527175"/>
            <a:ext cx="546945" cy="461665"/>
          </a:xfrm>
          <a:prstGeom prst="rect">
            <a:avLst/>
          </a:prstGeom>
          <a:noFill/>
        </p:spPr>
        <p:txBody>
          <a:bodyPr wrap="none" rtlCol="0">
            <a:spAutoFit/>
          </a:bodyPr>
          <a:lstStyle/>
          <a:p>
            <a:r>
              <a:rPr lang="en-US"/>
              <a:t>Q1</a:t>
            </a:r>
          </a:p>
        </p:txBody>
      </p:sp>
      <p:sp>
        <p:nvSpPr>
          <p:cNvPr id="24" name="TextBox 23"/>
          <p:cNvSpPr txBox="1"/>
          <p:nvPr/>
        </p:nvSpPr>
        <p:spPr>
          <a:xfrm>
            <a:off x="4427984" y="3120379"/>
            <a:ext cx="546945" cy="461665"/>
          </a:xfrm>
          <a:prstGeom prst="rect">
            <a:avLst/>
          </a:prstGeom>
          <a:noFill/>
        </p:spPr>
        <p:txBody>
          <a:bodyPr wrap="none" rtlCol="0">
            <a:spAutoFit/>
          </a:bodyPr>
          <a:lstStyle/>
          <a:p>
            <a:r>
              <a:rPr lang="en-US" dirty="0"/>
              <a:t>Q3</a:t>
            </a:r>
          </a:p>
        </p:txBody>
      </p:sp>
      <p:sp>
        <p:nvSpPr>
          <p:cNvPr id="20" name="TextBox 19"/>
          <p:cNvSpPr txBox="1"/>
          <p:nvPr/>
        </p:nvSpPr>
        <p:spPr>
          <a:xfrm>
            <a:off x="4427984" y="4870118"/>
            <a:ext cx="4427366" cy="923330"/>
          </a:xfrm>
          <a:prstGeom prst="rect">
            <a:avLst/>
          </a:prstGeom>
          <a:solidFill>
            <a:schemeClr val="bg1">
              <a:lumMod val="95000"/>
            </a:schemeClr>
          </a:solidFill>
        </p:spPr>
        <p:txBody>
          <a:bodyPr wrap="none" rtlCol="0">
            <a:spAutoFit/>
          </a:bodyPr>
          <a:lstStyle/>
          <a:p>
            <a:r>
              <a:rPr lang="en-US" sz="1800" b="1" dirty="0"/>
              <a:t>SELECT </a:t>
            </a:r>
            <a:r>
              <a:rPr lang="en-US" sz="1800" dirty="0"/>
              <a:t>ARTIST.NAME </a:t>
            </a:r>
            <a:br>
              <a:rPr lang="en-US" sz="1800" dirty="0"/>
            </a:br>
            <a:r>
              <a:rPr lang="en-US" sz="1800" b="1" dirty="0"/>
              <a:t>FROM </a:t>
            </a:r>
            <a:r>
              <a:rPr lang="en-US" sz="1800" dirty="0"/>
              <a:t>ARTIST, TEMP2 </a:t>
            </a:r>
          </a:p>
          <a:p>
            <a:r>
              <a:rPr lang="en-US" sz="1800" b="1" dirty="0"/>
              <a:t>WHERE </a:t>
            </a:r>
            <a:r>
              <a:rPr lang="en-US" sz="1800" dirty="0"/>
              <a:t>ARTIST.ARTIST_ID=TEMP2.ARTIST_ID </a:t>
            </a:r>
            <a:endParaRPr lang="en-US" sz="1800" dirty="0">
              <a:effectLst/>
            </a:endParaRPr>
          </a:p>
        </p:txBody>
      </p:sp>
      <p:sp>
        <p:nvSpPr>
          <p:cNvPr id="26" name="TextBox 25"/>
          <p:cNvSpPr txBox="1"/>
          <p:nvPr/>
        </p:nvSpPr>
        <p:spPr>
          <a:xfrm>
            <a:off x="4427984" y="4532159"/>
            <a:ext cx="546945" cy="461665"/>
          </a:xfrm>
          <a:prstGeom prst="rect">
            <a:avLst/>
          </a:prstGeom>
          <a:noFill/>
        </p:spPr>
        <p:txBody>
          <a:bodyPr wrap="none" rtlCol="0">
            <a:spAutoFit/>
          </a:bodyPr>
          <a:lstStyle/>
          <a:p>
            <a:r>
              <a:rPr lang="en-US" dirty="0"/>
              <a:t>Q4</a:t>
            </a:r>
          </a:p>
        </p:txBody>
      </p:sp>
      <p:graphicFrame>
        <p:nvGraphicFramePr>
          <p:cNvPr id="5" name="Table 4"/>
          <p:cNvGraphicFramePr>
            <a:graphicFrameLocks noGrp="1"/>
          </p:cNvGraphicFramePr>
          <p:nvPr>
            <p:extLst>
              <p:ext uri="{D42A27DB-BD31-4B8C-83A1-F6EECF244321}">
                <p14:modId xmlns:p14="http://schemas.microsoft.com/office/powerpoint/2010/main" val="707277420"/>
              </p:ext>
            </p:extLst>
          </p:nvPr>
        </p:nvGraphicFramePr>
        <p:xfrm>
          <a:off x="5754452" y="1789960"/>
          <a:ext cx="1348949" cy="73660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64813">
                <a:tc>
                  <a:txBody>
                    <a:bodyPr/>
                    <a:lstStyle/>
                    <a:p>
                      <a:pPr algn="ctr"/>
                      <a:r>
                        <a:rPr lang="en-US" dirty="0"/>
                        <a:t>ALBUM_ID</a:t>
                      </a:r>
                    </a:p>
                  </a:txBody>
                  <a:tcPr/>
                </a:tc>
                <a:extLst>
                  <a:ext uri="{0D108BD9-81ED-4DB2-BD59-A6C34878D82A}">
                    <a16:rowId xmlns:a16="http://schemas.microsoft.com/office/drawing/2014/main" val="10000"/>
                  </a:ext>
                </a:extLst>
              </a:tr>
              <a:tr h="370840">
                <a:tc>
                  <a:txBody>
                    <a:bodyPr/>
                    <a:lstStyle/>
                    <a:p>
                      <a:pPr algn="ctr"/>
                      <a:r>
                        <a:rPr lang="en-US" dirty="0"/>
                        <a:t>9999</a:t>
                      </a:r>
                    </a:p>
                  </a:txBody>
                  <a:tcPr/>
                </a:tc>
                <a:extLst>
                  <a:ext uri="{0D108BD9-81ED-4DB2-BD59-A6C34878D82A}">
                    <a16:rowId xmlns:a16="http://schemas.microsoft.com/office/drawing/2014/main" val="10001"/>
                  </a:ext>
                </a:extLst>
              </a:tr>
            </a:tbl>
          </a:graphicData>
        </a:graphic>
      </p:graphicFrame>
      <p:cxnSp>
        <p:nvCxnSpPr>
          <p:cNvPr id="9" name="Straight Connector 8"/>
          <p:cNvCxnSpPr/>
          <p:nvPr/>
        </p:nvCxnSpPr>
        <p:spPr>
          <a:xfrm>
            <a:off x="7308304" y="4221088"/>
            <a:ext cx="16832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60503" y="3737188"/>
            <a:ext cx="806631" cy="461665"/>
          </a:xfrm>
          <a:prstGeom prst="rect">
            <a:avLst/>
          </a:prstGeom>
          <a:noFill/>
        </p:spPr>
        <p:txBody>
          <a:bodyPr wrap="none" rtlCol="0">
            <a:spAutoFit/>
          </a:bodyPr>
          <a:lstStyle/>
          <a:p>
            <a:r>
              <a:rPr lang="en-US" dirty="0">
                <a:solidFill>
                  <a:srgbClr val="FF0000"/>
                </a:solidFill>
              </a:rPr>
              <a:t>9999</a:t>
            </a:r>
          </a:p>
        </p:txBody>
      </p:sp>
      <p:cxnSp>
        <p:nvCxnSpPr>
          <p:cNvPr id="12" name="Curved Connector 11"/>
          <p:cNvCxnSpPr/>
          <p:nvPr/>
        </p:nvCxnSpPr>
        <p:spPr>
          <a:xfrm rot="16200000" flipH="1">
            <a:off x="6367064" y="2553241"/>
            <a:ext cx="1577789" cy="145681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12160" y="3920003"/>
            <a:ext cx="9796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53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par>
                                <p:cTn id="18" presetID="9"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par>
                                <p:cTn id="21" presetID="9"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ssolv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INGRES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27</a:t>
            </a:fld>
            <a:endParaRPr lang="en-US" dirty="0"/>
          </a:p>
        </p:txBody>
      </p:sp>
      <p:sp>
        <p:nvSpPr>
          <p:cNvPr id="7" name="Rectangle 6"/>
          <p:cNvSpPr/>
          <p:nvPr/>
        </p:nvSpPr>
        <p:spPr>
          <a:xfrm>
            <a:off x="219940" y="3197230"/>
            <a:ext cx="4572000" cy="2677656"/>
          </a:xfrm>
          <a:prstGeom prst="rect">
            <a:avLst/>
          </a:prstGeom>
        </p:spPr>
        <p:txBody>
          <a:bodyPr>
            <a:spAutoFit/>
          </a:bodyPr>
          <a:lstStyle/>
          <a:p>
            <a:r>
              <a:rPr lang="en-US" b="1" i="1" dirty="0">
                <a:solidFill>
                  <a:srgbClr val="6F2529"/>
                </a:solidFill>
                <a:latin typeface="GentiumBookBasic" charset="0"/>
              </a:rPr>
              <a:t>Step #1: Decompose into single-variable queries</a:t>
            </a:r>
          </a:p>
          <a:p>
            <a:endParaRPr lang="en-US" b="1" i="1" dirty="0">
              <a:solidFill>
                <a:srgbClr val="6F2529"/>
              </a:solidFill>
              <a:latin typeface="GentiumBookBasic" charset="0"/>
            </a:endParaRPr>
          </a:p>
          <a:p>
            <a:r>
              <a:rPr lang="en-US" b="1" i="1" dirty="0">
                <a:solidFill>
                  <a:srgbClr val="6F2529"/>
                </a:solidFill>
              </a:rPr>
              <a:t>Step #2: Substitute the values from Q1→Q3→Q4 </a:t>
            </a:r>
            <a:endParaRPr lang="en-US" dirty="0">
              <a:solidFill>
                <a:srgbClr val="6F2529"/>
              </a:solidFill>
            </a:endParaRPr>
          </a:p>
          <a:p>
            <a:endParaRPr lang="en-US" b="1" i="1" dirty="0">
              <a:solidFill>
                <a:srgbClr val="6F2529"/>
              </a:solidFill>
              <a:latin typeface="GentiumBookBasic" charset="0"/>
            </a:endParaRPr>
          </a:p>
          <a:p>
            <a:r>
              <a:rPr lang="en-US" b="1" i="1" dirty="0">
                <a:solidFill>
                  <a:srgbClr val="6F2529"/>
                </a:solidFill>
                <a:latin typeface="GentiumBookBasic" charset="0"/>
              </a:rPr>
              <a:t> </a:t>
            </a:r>
            <a:endParaRPr lang="en-US" b="1" dirty="0">
              <a:solidFill>
                <a:srgbClr val="6F2529"/>
              </a:solidFill>
            </a:endParaRPr>
          </a:p>
        </p:txBody>
      </p:sp>
      <p:sp>
        <p:nvSpPr>
          <p:cNvPr id="19" name="TextBox 18"/>
          <p:cNvSpPr txBox="1"/>
          <p:nvPr/>
        </p:nvSpPr>
        <p:spPr>
          <a:xfrm>
            <a:off x="179512" y="1345992"/>
            <a:ext cx="3991542" cy="1477328"/>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p:txBody>
      </p:sp>
      <p:sp>
        <p:nvSpPr>
          <p:cNvPr id="23" name="TextBox 22"/>
          <p:cNvSpPr txBox="1"/>
          <p:nvPr/>
        </p:nvSpPr>
        <p:spPr>
          <a:xfrm>
            <a:off x="4427984" y="1527175"/>
            <a:ext cx="546945" cy="461665"/>
          </a:xfrm>
          <a:prstGeom prst="rect">
            <a:avLst/>
          </a:prstGeom>
          <a:noFill/>
        </p:spPr>
        <p:txBody>
          <a:bodyPr wrap="none" rtlCol="0">
            <a:spAutoFit/>
          </a:bodyPr>
          <a:lstStyle/>
          <a:p>
            <a:r>
              <a:rPr lang="en-US"/>
              <a:t>Q1</a:t>
            </a:r>
          </a:p>
        </p:txBody>
      </p:sp>
      <p:sp>
        <p:nvSpPr>
          <p:cNvPr id="24" name="TextBox 23"/>
          <p:cNvSpPr txBox="1"/>
          <p:nvPr/>
        </p:nvSpPr>
        <p:spPr>
          <a:xfrm>
            <a:off x="4427984" y="3120379"/>
            <a:ext cx="546945" cy="461665"/>
          </a:xfrm>
          <a:prstGeom prst="rect">
            <a:avLst/>
          </a:prstGeom>
          <a:noFill/>
        </p:spPr>
        <p:txBody>
          <a:bodyPr wrap="none" rtlCol="0">
            <a:spAutoFit/>
          </a:bodyPr>
          <a:lstStyle/>
          <a:p>
            <a:r>
              <a:rPr lang="en-US" dirty="0"/>
              <a:t>Q3</a:t>
            </a:r>
          </a:p>
        </p:txBody>
      </p:sp>
      <p:sp>
        <p:nvSpPr>
          <p:cNvPr id="20" name="TextBox 19"/>
          <p:cNvSpPr txBox="1"/>
          <p:nvPr/>
        </p:nvSpPr>
        <p:spPr>
          <a:xfrm>
            <a:off x="4427984" y="4870118"/>
            <a:ext cx="4427366" cy="923330"/>
          </a:xfrm>
          <a:prstGeom prst="rect">
            <a:avLst/>
          </a:prstGeom>
          <a:solidFill>
            <a:schemeClr val="bg1">
              <a:lumMod val="95000"/>
            </a:schemeClr>
          </a:solidFill>
        </p:spPr>
        <p:txBody>
          <a:bodyPr wrap="none" rtlCol="0">
            <a:spAutoFit/>
          </a:bodyPr>
          <a:lstStyle/>
          <a:p>
            <a:r>
              <a:rPr lang="en-US" sz="1800" b="1" dirty="0"/>
              <a:t>SELECT </a:t>
            </a:r>
            <a:r>
              <a:rPr lang="en-US" sz="1800" dirty="0"/>
              <a:t>ARTIST.NAME </a:t>
            </a:r>
            <a:br>
              <a:rPr lang="en-US" sz="1800" dirty="0"/>
            </a:br>
            <a:r>
              <a:rPr lang="en-US" sz="1800" b="1" dirty="0"/>
              <a:t>FROM </a:t>
            </a:r>
            <a:r>
              <a:rPr lang="en-US" sz="1800" dirty="0"/>
              <a:t>ARTIST, TEMP2 </a:t>
            </a:r>
          </a:p>
          <a:p>
            <a:r>
              <a:rPr lang="en-US" sz="1800" b="1" dirty="0"/>
              <a:t>WHERE </a:t>
            </a:r>
            <a:r>
              <a:rPr lang="en-US" sz="1800" dirty="0"/>
              <a:t>ARTIST.ARTIST_ID=TEMP2.ARTIST_ID </a:t>
            </a:r>
            <a:endParaRPr lang="en-US" sz="1800" dirty="0">
              <a:effectLst/>
            </a:endParaRPr>
          </a:p>
        </p:txBody>
      </p:sp>
      <p:sp>
        <p:nvSpPr>
          <p:cNvPr id="26" name="TextBox 25"/>
          <p:cNvSpPr txBox="1"/>
          <p:nvPr/>
        </p:nvSpPr>
        <p:spPr>
          <a:xfrm>
            <a:off x="4427984" y="4532159"/>
            <a:ext cx="546945" cy="461665"/>
          </a:xfrm>
          <a:prstGeom prst="rect">
            <a:avLst/>
          </a:prstGeom>
          <a:noFill/>
        </p:spPr>
        <p:txBody>
          <a:bodyPr wrap="none" rtlCol="0">
            <a:spAutoFit/>
          </a:bodyPr>
          <a:lstStyle/>
          <a:p>
            <a:r>
              <a:rPr lang="en-US" dirty="0"/>
              <a:t>Q4</a:t>
            </a:r>
          </a:p>
        </p:txBody>
      </p:sp>
      <p:graphicFrame>
        <p:nvGraphicFramePr>
          <p:cNvPr id="5" name="Table 4"/>
          <p:cNvGraphicFramePr>
            <a:graphicFrameLocks noGrp="1"/>
          </p:cNvGraphicFramePr>
          <p:nvPr/>
        </p:nvGraphicFramePr>
        <p:xfrm>
          <a:off x="5754452" y="1789960"/>
          <a:ext cx="1348949" cy="73660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64813">
                <a:tc>
                  <a:txBody>
                    <a:bodyPr/>
                    <a:lstStyle/>
                    <a:p>
                      <a:pPr algn="ctr"/>
                      <a:r>
                        <a:rPr lang="en-US" dirty="0"/>
                        <a:t>ALBUM_ID</a:t>
                      </a:r>
                    </a:p>
                  </a:txBody>
                  <a:tcPr/>
                </a:tc>
                <a:extLst>
                  <a:ext uri="{0D108BD9-81ED-4DB2-BD59-A6C34878D82A}">
                    <a16:rowId xmlns:a16="http://schemas.microsoft.com/office/drawing/2014/main" val="10000"/>
                  </a:ext>
                </a:extLst>
              </a:tr>
              <a:tr h="370840">
                <a:tc>
                  <a:txBody>
                    <a:bodyPr/>
                    <a:lstStyle/>
                    <a:p>
                      <a:pPr algn="ctr"/>
                      <a:r>
                        <a:rPr lang="en-US" dirty="0"/>
                        <a:t>9999</a:t>
                      </a:r>
                    </a:p>
                  </a:txBody>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32298982"/>
              </p:ext>
            </p:extLst>
          </p:nvPr>
        </p:nvGraphicFramePr>
        <p:xfrm>
          <a:off x="5754452" y="3351211"/>
          <a:ext cx="1348949" cy="110744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64813">
                <a:tc>
                  <a:txBody>
                    <a:bodyPr/>
                    <a:lstStyle/>
                    <a:p>
                      <a:pPr algn="ctr"/>
                      <a:r>
                        <a:rPr lang="en-US" dirty="0"/>
                        <a:t>ARTIST_ID</a:t>
                      </a:r>
                    </a:p>
                  </a:txBody>
                  <a:tcPr/>
                </a:tc>
                <a:extLst>
                  <a:ext uri="{0D108BD9-81ED-4DB2-BD59-A6C34878D82A}">
                    <a16:rowId xmlns:a16="http://schemas.microsoft.com/office/drawing/2014/main" val="10000"/>
                  </a:ext>
                </a:extLst>
              </a:tr>
              <a:tr h="370840">
                <a:tc>
                  <a:txBody>
                    <a:bodyPr/>
                    <a:lstStyle/>
                    <a:p>
                      <a:pPr algn="ctr"/>
                      <a:r>
                        <a:rPr lang="en-US" dirty="0"/>
                        <a:t>123</a:t>
                      </a:r>
                    </a:p>
                  </a:txBody>
                  <a:tcPr/>
                </a:tc>
                <a:extLst>
                  <a:ext uri="{0D108BD9-81ED-4DB2-BD59-A6C34878D82A}">
                    <a16:rowId xmlns:a16="http://schemas.microsoft.com/office/drawing/2014/main" val="10001"/>
                  </a:ext>
                </a:extLst>
              </a:tr>
              <a:tr h="370840">
                <a:tc>
                  <a:txBody>
                    <a:bodyPr/>
                    <a:lstStyle/>
                    <a:p>
                      <a:pPr algn="ctr"/>
                      <a:r>
                        <a:rPr lang="en-US" dirty="0"/>
                        <a:t>456</a:t>
                      </a:r>
                    </a:p>
                  </a:txBody>
                  <a:tcPr/>
                </a:tc>
                <a:extLst>
                  <a:ext uri="{0D108BD9-81ED-4DB2-BD59-A6C34878D82A}">
                    <a16:rowId xmlns:a16="http://schemas.microsoft.com/office/drawing/2014/main" val="10002"/>
                  </a:ext>
                </a:extLst>
              </a:tr>
            </a:tbl>
          </a:graphicData>
        </a:graphic>
      </p:graphicFrame>
      <p:cxnSp>
        <p:nvCxnSpPr>
          <p:cNvPr id="18" name="Curved Connector 17"/>
          <p:cNvCxnSpPr>
            <a:stCxn id="17" idx="3"/>
          </p:cNvCxnSpPr>
          <p:nvPr/>
        </p:nvCxnSpPr>
        <p:spPr>
          <a:xfrm>
            <a:off x="7103401" y="3904931"/>
            <a:ext cx="636950" cy="161230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20272" y="5636073"/>
            <a:ext cx="16832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41929" y="5152173"/>
            <a:ext cx="651140" cy="461665"/>
          </a:xfrm>
          <a:prstGeom prst="rect">
            <a:avLst/>
          </a:prstGeom>
          <a:noFill/>
        </p:spPr>
        <p:txBody>
          <a:bodyPr wrap="none" rtlCol="0">
            <a:spAutoFit/>
          </a:bodyPr>
          <a:lstStyle/>
          <a:p>
            <a:r>
              <a:rPr lang="en-US" dirty="0">
                <a:solidFill>
                  <a:srgbClr val="FF0000"/>
                </a:solidFill>
              </a:rPr>
              <a:t>123</a:t>
            </a:r>
          </a:p>
        </p:txBody>
      </p:sp>
      <p:cxnSp>
        <p:nvCxnSpPr>
          <p:cNvPr id="27" name="Straight Connector 26"/>
          <p:cNvCxnSpPr/>
          <p:nvPr/>
        </p:nvCxnSpPr>
        <p:spPr>
          <a:xfrm>
            <a:off x="5893586" y="5334988"/>
            <a:ext cx="9796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988780533"/>
              </p:ext>
            </p:extLst>
          </p:nvPr>
        </p:nvGraphicFramePr>
        <p:xfrm>
          <a:off x="4967494" y="5890018"/>
          <a:ext cx="1348949" cy="73660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74127">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ctr"/>
                      <a:r>
                        <a:rPr lang="en-US" dirty="0"/>
                        <a:t>George</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4243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par>
                                <p:cTn id="18" presetID="9"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par>
                                <p:cTn id="21" presetID="9"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dissolve">
                                      <p:cBhvr>
                                        <p:cTn id="2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INGRES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28</a:t>
            </a:fld>
            <a:endParaRPr lang="en-US" dirty="0"/>
          </a:p>
        </p:txBody>
      </p:sp>
      <p:sp>
        <p:nvSpPr>
          <p:cNvPr id="7" name="Rectangle 6"/>
          <p:cNvSpPr/>
          <p:nvPr/>
        </p:nvSpPr>
        <p:spPr>
          <a:xfrm>
            <a:off x="219940" y="3197230"/>
            <a:ext cx="4572000" cy="2677656"/>
          </a:xfrm>
          <a:prstGeom prst="rect">
            <a:avLst/>
          </a:prstGeom>
        </p:spPr>
        <p:txBody>
          <a:bodyPr>
            <a:spAutoFit/>
          </a:bodyPr>
          <a:lstStyle/>
          <a:p>
            <a:r>
              <a:rPr lang="en-US" b="1" i="1" dirty="0">
                <a:solidFill>
                  <a:srgbClr val="6F2529"/>
                </a:solidFill>
                <a:latin typeface="GentiumBookBasic" charset="0"/>
              </a:rPr>
              <a:t>Step #1: Decompose into single-variable queries</a:t>
            </a:r>
          </a:p>
          <a:p>
            <a:endParaRPr lang="en-US" b="1" i="1" dirty="0">
              <a:solidFill>
                <a:srgbClr val="6F2529"/>
              </a:solidFill>
              <a:latin typeface="GentiumBookBasic" charset="0"/>
            </a:endParaRPr>
          </a:p>
          <a:p>
            <a:r>
              <a:rPr lang="en-US" b="1" i="1" dirty="0">
                <a:solidFill>
                  <a:srgbClr val="6F2529"/>
                </a:solidFill>
              </a:rPr>
              <a:t>Step #2: Substitute the values from Q1→Q3→Q4 </a:t>
            </a:r>
            <a:endParaRPr lang="en-US" dirty="0">
              <a:solidFill>
                <a:srgbClr val="6F2529"/>
              </a:solidFill>
            </a:endParaRPr>
          </a:p>
          <a:p>
            <a:endParaRPr lang="en-US" b="1" i="1" dirty="0">
              <a:solidFill>
                <a:srgbClr val="6F2529"/>
              </a:solidFill>
              <a:latin typeface="GentiumBookBasic" charset="0"/>
            </a:endParaRPr>
          </a:p>
          <a:p>
            <a:r>
              <a:rPr lang="en-US" b="1" i="1" dirty="0">
                <a:solidFill>
                  <a:srgbClr val="6F2529"/>
                </a:solidFill>
                <a:latin typeface="GentiumBookBasic" charset="0"/>
              </a:rPr>
              <a:t> </a:t>
            </a:r>
            <a:endParaRPr lang="en-US" b="1" dirty="0">
              <a:solidFill>
                <a:srgbClr val="6F2529"/>
              </a:solidFill>
            </a:endParaRPr>
          </a:p>
        </p:txBody>
      </p:sp>
      <p:sp>
        <p:nvSpPr>
          <p:cNvPr id="19" name="TextBox 18"/>
          <p:cNvSpPr txBox="1"/>
          <p:nvPr/>
        </p:nvSpPr>
        <p:spPr>
          <a:xfrm>
            <a:off x="179512" y="1345992"/>
            <a:ext cx="3991542" cy="1477328"/>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p:txBody>
      </p:sp>
      <p:sp>
        <p:nvSpPr>
          <p:cNvPr id="23" name="TextBox 22"/>
          <p:cNvSpPr txBox="1"/>
          <p:nvPr/>
        </p:nvSpPr>
        <p:spPr>
          <a:xfrm>
            <a:off x="4427984" y="1527175"/>
            <a:ext cx="546945" cy="461665"/>
          </a:xfrm>
          <a:prstGeom prst="rect">
            <a:avLst/>
          </a:prstGeom>
          <a:noFill/>
        </p:spPr>
        <p:txBody>
          <a:bodyPr wrap="none" rtlCol="0">
            <a:spAutoFit/>
          </a:bodyPr>
          <a:lstStyle/>
          <a:p>
            <a:r>
              <a:rPr lang="en-US"/>
              <a:t>Q1</a:t>
            </a:r>
          </a:p>
        </p:txBody>
      </p:sp>
      <p:sp>
        <p:nvSpPr>
          <p:cNvPr id="24" name="TextBox 23"/>
          <p:cNvSpPr txBox="1"/>
          <p:nvPr/>
        </p:nvSpPr>
        <p:spPr>
          <a:xfrm>
            <a:off x="4427984" y="3120379"/>
            <a:ext cx="546945" cy="461665"/>
          </a:xfrm>
          <a:prstGeom prst="rect">
            <a:avLst/>
          </a:prstGeom>
          <a:noFill/>
        </p:spPr>
        <p:txBody>
          <a:bodyPr wrap="none" rtlCol="0">
            <a:spAutoFit/>
          </a:bodyPr>
          <a:lstStyle/>
          <a:p>
            <a:r>
              <a:rPr lang="en-US" dirty="0"/>
              <a:t>Q3</a:t>
            </a:r>
          </a:p>
        </p:txBody>
      </p:sp>
      <p:sp>
        <p:nvSpPr>
          <p:cNvPr id="20" name="TextBox 19"/>
          <p:cNvSpPr txBox="1"/>
          <p:nvPr/>
        </p:nvSpPr>
        <p:spPr>
          <a:xfrm>
            <a:off x="4427984" y="4870118"/>
            <a:ext cx="4427366" cy="923330"/>
          </a:xfrm>
          <a:prstGeom prst="rect">
            <a:avLst/>
          </a:prstGeom>
          <a:solidFill>
            <a:schemeClr val="bg1">
              <a:lumMod val="95000"/>
            </a:schemeClr>
          </a:solidFill>
        </p:spPr>
        <p:txBody>
          <a:bodyPr wrap="none" rtlCol="0">
            <a:spAutoFit/>
          </a:bodyPr>
          <a:lstStyle/>
          <a:p>
            <a:r>
              <a:rPr lang="en-US" sz="1800" b="1" dirty="0"/>
              <a:t>SELECT </a:t>
            </a:r>
            <a:r>
              <a:rPr lang="en-US" sz="1800" dirty="0"/>
              <a:t>ARTIST.NAME </a:t>
            </a:r>
            <a:br>
              <a:rPr lang="en-US" sz="1800" dirty="0"/>
            </a:br>
            <a:r>
              <a:rPr lang="en-US" sz="1800" b="1" dirty="0"/>
              <a:t>FROM </a:t>
            </a:r>
            <a:r>
              <a:rPr lang="en-US" sz="1800" dirty="0"/>
              <a:t>ARTIST, TEMP2 </a:t>
            </a:r>
          </a:p>
          <a:p>
            <a:r>
              <a:rPr lang="en-US" sz="1800" b="1" dirty="0"/>
              <a:t>WHERE </a:t>
            </a:r>
            <a:r>
              <a:rPr lang="en-US" sz="1800" dirty="0"/>
              <a:t>ARTIST.ARTIST_ID=TEMP2.ARTIST_ID </a:t>
            </a:r>
            <a:endParaRPr lang="en-US" sz="1800" dirty="0">
              <a:effectLst/>
            </a:endParaRPr>
          </a:p>
        </p:txBody>
      </p:sp>
      <p:sp>
        <p:nvSpPr>
          <p:cNvPr id="26" name="TextBox 25"/>
          <p:cNvSpPr txBox="1"/>
          <p:nvPr/>
        </p:nvSpPr>
        <p:spPr>
          <a:xfrm>
            <a:off x="4427984" y="4532159"/>
            <a:ext cx="546945" cy="461665"/>
          </a:xfrm>
          <a:prstGeom prst="rect">
            <a:avLst/>
          </a:prstGeom>
          <a:noFill/>
        </p:spPr>
        <p:txBody>
          <a:bodyPr wrap="none" rtlCol="0">
            <a:spAutoFit/>
          </a:bodyPr>
          <a:lstStyle/>
          <a:p>
            <a:r>
              <a:rPr lang="en-US" dirty="0"/>
              <a:t>Q4</a:t>
            </a:r>
          </a:p>
        </p:txBody>
      </p:sp>
      <p:graphicFrame>
        <p:nvGraphicFramePr>
          <p:cNvPr id="5" name="Table 4"/>
          <p:cNvGraphicFramePr>
            <a:graphicFrameLocks noGrp="1"/>
          </p:cNvGraphicFramePr>
          <p:nvPr/>
        </p:nvGraphicFramePr>
        <p:xfrm>
          <a:off x="5754452" y="1789960"/>
          <a:ext cx="1348949" cy="73660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64813">
                <a:tc>
                  <a:txBody>
                    <a:bodyPr/>
                    <a:lstStyle/>
                    <a:p>
                      <a:pPr algn="ctr"/>
                      <a:r>
                        <a:rPr lang="en-US" dirty="0"/>
                        <a:t>ALBUM_ID</a:t>
                      </a:r>
                    </a:p>
                  </a:txBody>
                  <a:tcPr/>
                </a:tc>
                <a:extLst>
                  <a:ext uri="{0D108BD9-81ED-4DB2-BD59-A6C34878D82A}">
                    <a16:rowId xmlns:a16="http://schemas.microsoft.com/office/drawing/2014/main" val="10000"/>
                  </a:ext>
                </a:extLst>
              </a:tr>
              <a:tr h="370840">
                <a:tc>
                  <a:txBody>
                    <a:bodyPr/>
                    <a:lstStyle/>
                    <a:p>
                      <a:pPr algn="ctr"/>
                      <a:r>
                        <a:rPr lang="en-US" dirty="0"/>
                        <a:t>9999</a:t>
                      </a:r>
                    </a:p>
                  </a:txBody>
                  <a:tcPr/>
                </a:tc>
                <a:extLst>
                  <a:ext uri="{0D108BD9-81ED-4DB2-BD59-A6C34878D82A}">
                    <a16:rowId xmlns:a16="http://schemas.microsoft.com/office/drawing/2014/main" val="10001"/>
                  </a:ext>
                </a:extLst>
              </a:tr>
            </a:tbl>
          </a:graphicData>
        </a:graphic>
      </p:graphicFrame>
      <p:graphicFrame>
        <p:nvGraphicFramePr>
          <p:cNvPr id="17" name="Table 16"/>
          <p:cNvGraphicFramePr>
            <a:graphicFrameLocks noGrp="1"/>
          </p:cNvGraphicFramePr>
          <p:nvPr/>
        </p:nvGraphicFramePr>
        <p:xfrm>
          <a:off x="5754452" y="3351211"/>
          <a:ext cx="1348949" cy="110744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64813">
                <a:tc>
                  <a:txBody>
                    <a:bodyPr/>
                    <a:lstStyle/>
                    <a:p>
                      <a:pPr algn="ctr"/>
                      <a:r>
                        <a:rPr lang="en-US" dirty="0"/>
                        <a:t>ARTIST_ID</a:t>
                      </a:r>
                    </a:p>
                  </a:txBody>
                  <a:tcPr/>
                </a:tc>
                <a:extLst>
                  <a:ext uri="{0D108BD9-81ED-4DB2-BD59-A6C34878D82A}">
                    <a16:rowId xmlns:a16="http://schemas.microsoft.com/office/drawing/2014/main" val="10000"/>
                  </a:ext>
                </a:extLst>
              </a:tr>
              <a:tr h="370840">
                <a:tc>
                  <a:txBody>
                    <a:bodyPr/>
                    <a:lstStyle/>
                    <a:p>
                      <a:pPr algn="ctr"/>
                      <a:r>
                        <a:rPr lang="en-US" dirty="0"/>
                        <a:t>123</a:t>
                      </a:r>
                    </a:p>
                  </a:txBody>
                  <a:tcPr/>
                </a:tc>
                <a:extLst>
                  <a:ext uri="{0D108BD9-81ED-4DB2-BD59-A6C34878D82A}">
                    <a16:rowId xmlns:a16="http://schemas.microsoft.com/office/drawing/2014/main" val="10001"/>
                  </a:ext>
                </a:extLst>
              </a:tr>
              <a:tr h="370840">
                <a:tc>
                  <a:txBody>
                    <a:bodyPr/>
                    <a:lstStyle/>
                    <a:p>
                      <a:pPr algn="ctr"/>
                      <a:r>
                        <a:rPr lang="en-US" dirty="0"/>
                        <a:t>456</a:t>
                      </a:r>
                    </a:p>
                  </a:txBody>
                  <a:tcPr/>
                </a:tc>
                <a:extLst>
                  <a:ext uri="{0D108BD9-81ED-4DB2-BD59-A6C34878D82A}">
                    <a16:rowId xmlns:a16="http://schemas.microsoft.com/office/drawing/2014/main" val="10002"/>
                  </a:ext>
                </a:extLst>
              </a:tr>
            </a:tbl>
          </a:graphicData>
        </a:graphic>
      </p:graphicFrame>
      <p:cxnSp>
        <p:nvCxnSpPr>
          <p:cNvPr id="18" name="Curved Connector 17"/>
          <p:cNvCxnSpPr/>
          <p:nvPr/>
        </p:nvCxnSpPr>
        <p:spPr>
          <a:xfrm rot="16200000" flipH="1">
            <a:off x="6773804" y="4550685"/>
            <a:ext cx="1296144" cy="63695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020272" y="5636073"/>
            <a:ext cx="1683296"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41929" y="5152173"/>
            <a:ext cx="651140" cy="461665"/>
          </a:xfrm>
          <a:prstGeom prst="rect">
            <a:avLst/>
          </a:prstGeom>
          <a:noFill/>
        </p:spPr>
        <p:txBody>
          <a:bodyPr wrap="none" rtlCol="0">
            <a:spAutoFit/>
          </a:bodyPr>
          <a:lstStyle/>
          <a:p>
            <a:r>
              <a:rPr lang="en-US" dirty="0">
                <a:solidFill>
                  <a:srgbClr val="FF0000"/>
                </a:solidFill>
              </a:rPr>
              <a:t>456</a:t>
            </a:r>
          </a:p>
        </p:txBody>
      </p:sp>
      <p:cxnSp>
        <p:nvCxnSpPr>
          <p:cNvPr id="27" name="Straight Connector 26"/>
          <p:cNvCxnSpPr/>
          <p:nvPr/>
        </p:nvCxnSpPr>
        <p:spPr>
          <a:xfrm>
            <a:off x="5893586" y="5334988"/>
            <a:ext cx="97960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29" name="Table 28"/>
          <p:cNvGraphicFramePr>
            <a:graphicFrameLocks noGrp="1"/>
          </p:cNvGraphicFramePr>
          <p:nvPr>
            <p:extLst>
              <p:ext uri="{D42A27DB-BD31-4B8C-83A1-F6EECF244321}">
                <p14:modId xmlns:p14="http://schemas.microsoft.com/office/powerpoint/2010/main" val="385747710"/>
              </p:ext>
            </p:extLst>
          </p:nvPr>
        </p:nvGraphicFramePr>
        <p:xfrm>
          <a:off x="4967494" y="5890018"/>
          <a:ext cx="1348949" cy="73660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74127">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ctr"/>
                      <a:r>
                        <a:rPr lang="en-US" dirty="0"/>
                        <a:t>George</a:t>
                      </a:r>
                    </a:p>
                  </a:txBody>
                  <a:tcPr/>
                </a:tc>
                <a:extLst>
                  <a:ext uri="{0D108BD9-81ED-4DB2-BD59-A6C34878D82A}">
                    <a16:rowId xmlns:a16="http://schemas.microsoft.com/office/drawing/2014/main" val="10001"/>
                  </a:ext>
                </a:extLst>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2000923057"/>
              </p:ext>
            </p:extLst>
          </p:nvPr>
        </p:nvGraphicFramePr>
        <p:xfrm>
          <a:off x="6641667" y="5882733"/>
          <a:ext cx="1348949" cy="736600"/>
        </p:xfrm>
        <a:graphic>
          <a:graphicData uri="http://schemas.openxmlformats.org/drawingml/2006/table">
            <a:tbl>
              <a:tblPr firstRow="1" bandRow="1">
                <a:tableStyleId>{073A0DAA-6AF3-43AB-8588-CEC1D06C72B9}</a:tableStyleId>
              </a:tblPr>
              <a:tblGrid>
                <a:gridCol w="1348949">
                  <a:extLst>
                    <a:ext uri="{9D8B030D-6E8A-4147-A177-3AD203B41FA5}">
                      <a16:colId xmlns:a16="http://schemas.microsoft.com/office/drawing/2014/main" val="20000"/>
                    </a:ext>
                  </a:extLst>
                </a:gridCol>
              </a:tblGrid>
              <a:tr h="274127">
                <a:tc>
                  <a:txBody>
                    <a:bodyPr/>
                    <a:lstStyle/>
                    <a:p>
                      <a:pPr algn="ctr"/>
                      <a:r>
                        <a:rPr lang="en-US" dirty="0"/>
                        <a:t>NAME</a:t>
                      </a:r>
                    </a:p>
                  </a:txBody>
                  <a:tcPr/>
                </a:tc>
                <a:extLst>
                  <a:ext uri="{0D108BD9-81ED-4DB2-BD59-A6C34878D82A}">
                    <a16:rowId xmlns:a16="http://schemas.microsoft.com/office/drawing/2014/main" val="10000"/>
                  </a:ext>
                </a:extLst>
              </a:tr>
              <a:tr h="370840">
                <a:tc>
                  <a:txBody>
                    <a:bodyPr/>
                    <a:lstStyle/>
                    <a:p>
                      <a:pPr algn="ctr"/>
                      <a:r>
                        <a:rPr lang="en-US" dirty="0"/>
                        <a:t>John</a:t>
                      </a: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39113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dissolve">
                                      <p:cBhvr>
                                        <p:cTn id="17" dur="500"/>
                                        <p:tgtEl>
                                          <p:spTgt spid="25"/>
                                        </p:tgtEl>
                                      </p:cBhvr>
                                    </p:animEffect>
                                  </p:childTnLst>
                                </p:cTn>
                              </p:par>
                              <p:par>
                                <p:cTn id="18" presetID="9"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par>
                                <p:cTn id="21" presetID="9"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dissolv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dissolv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Heuristic-based optimization</a:t>
            </a:r>
          </a:p>
        </p:txBody>
      </p:sp>
      <p:sp>
        <p:nvSpPr>
          <p:cNvPr id="3" name="Content Placeholder 2"/>
          <p:cNvSpPr>
            <a:spLocks noGrp="1"/>
          </p:cNvSpPr>
          <p:nvPr>
            <p:ph idx="1"/>
          </p:nvPr>
        </p:nvSpPr>
        <p:spPr/>
        <p:txBody>
          <a:bodyPr/>
          <a:lstStyle/>
          <a:p>
            <a:r>
              <a:rPr lang="en-US" b="1" dirty="0"/>
              <a:t>Advantages: </a:t>
            </a:r>
            <a:br>
              <a:rPr lang="en-US" dirty="0"/>
            </a:br>
            <a:r>
              <a:rPr lang="en-US" dirty="0"/>
              <a:t>→ Easy to implement and debug.</a:t>
            </a:r>
            <a:br>
              <a:rPr lang="en-US" dirty="0"/>
            </a:br>
            <a:r>
              <a:rPr lang="en-US" dirty="0"/>
              <a:t>→ Works reasonably well and is fast for simple queries &amp; small tables. </a:t>
            </a:r>
          </a:p>
          <a:p>
            <a:r>
              <a:rPr lang="en-US" b="1" dirty="0"/>
              <a:t>Disadvantages: </a:t>
            </a:r>
            <a:br>
              <a:rPr lang="en-US" dirty="0"/>
            </a:br>
            <a:r>
              <a:rPr lang="en-US" dirty="0"/>
              <a:t>→ Doesn’t </a:t>
            </a:r>
            <a:r>
              <a:rPr lang="en-US" i="1" dirty="0"/>
              <a:t>truly </a:t>
            </a:r>
            <a:r>
              <a:rPr lang="en-US" dirty="0"/>
              <a:t>handle joins.</a:t>
            </a:r>
            <a:br>
              <a:rPr lang="en-US" dirty="0"/>
            </a:br>
            <a:r>
              <a:rPr lang="en-US" dirty="0"/>
              <a:t>→ Join ordering based only on cardinalities.</a:t>
            </a:r>
            <a:br>
              <a:rPr lang="en-US" dirty="0"/>
            </a:br>
            <a:r>
              <a:rPr lang="en-US" dirty="0"/>
              <a:t>→ Naïve, nearly impossible to generate good plans when operators have complex interdependencies.</a:t>
            </a:r>
            <a:br>
              <a:rPr lang="en-US" dirty="0"/>
            </a:br>
            <a:endParaRPr lang="en-US" dirty="0"/>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29</a:t>
            </a:fld>
            <a:endParaRPr lang="en-US"/>
          </a:p>
        </p:txBody>
      </p:sp>
      <p:sp>
        <p:nvSpPr>
          <p:cNvPr id="5" name="Rectangle 4"/>
          <p:cNvSpPr/>
          <p:nvPr/>
        </p:nvSpPr>
        <p:spPr>
          <a:xfrm>
            <a:off x="0" y="0"/>
            <a:ext cx="9144000" cy="12192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a:t>We are judging the optimizer based on today’s database complexity. How about 1975?</a:t>
            </a:r>
          </a:p>
        </p:txBody>
      </p:sp>
    </p:spTree>
    <p:extLst>
      <p:ext uri="{BB962C8B-B14F-4D97-AF65-F5344CB8AC3E}">
        <p14:creationId xmlns:p14="http://schemas.microsoft.com/office/powerpoint/2010/main" val="269083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Today’s overview</a:t>
            </a:r>
          </a:p>
        </p:txBody>
      </p:sp>
      <p:sp>
        <p:nvSpPr>
          <p:cNvPr id="3" name="Content Placeholder 2"/>
          <p:cNvSpPr>
            <a:spLocks noGrp="1"/>
          </p:cNvSpPr>
          <p:nvPr>
            <p:ph idx="1"/>
          </p:nvPr>
        </p:nvSpPr>
        <p:spPr>
          <a:xfrm>
            <a:off x="323528" y="1066800"/>
            <a:ext cx="8568952" cy="5059363"/>
          </a:xfrm>
        </p:spPr>
        <p:txBody>
          <a:bodyPr/>
          <a:lstStyle/>
          <a:p>
            <a:pPr>
              <a:lnSpc>
                <a:spcPct val="150000"/>
              </a:lnSpc>
            </a:pPr>
            <a:r>
              <a:rPr lang="en-US" sz="3000" dirty="0"/>
              <a:t>Introduction to query optimization</a:t>
            </a:r>
          </a:p>
          <a:p>
            <a:pPr>
              <a:lnSpc>
                <a:spcPct val="150000"/>
              </a:lnSpc>
            </a:pPr>
            <a:r>
              <a:rPr lang="en-US" sz="3000" dirty="0"/>
              <a:t>Relational algebra equivalences</a:t>
            </a:r>
          </a:p>
          <a:p>
            <a:pPr>
              <a:lnSpc>
                <a:spcPct val="150000"/>
              </a:lnSpc>
            </a:pPr>
            <a:r>
              <a:rPr lang="en-US" sz="3000" dirty="0"/>
              <a:t>Optimizers based on heuristics </a:t>
            </a:r>
            <a:r>
              <a:rPr lang="mr-IN" sz="3000" dirty="0"/>
              <a:t>–</a:t>
            </a:r>
            <a:r>
              <a:rPr lang="en-US" sz="3000" dirty="0"/>
              <a:t> INGRES</a:t>
            </a:r>
          </a:p>
          <a:p>
            <a:pPr>
              <a:lnSpc>
                <a:spcPct val="150000"/>
              </a:lnSpc>
            </a:pPr>
            <a:r>
              <a:rPr lang="en-US" sz="3000" dirty="0"/>
              <a:t>Optimizers based on heuristics &amp; cost - SYSTEM R</a:t>
            </a:r>
          </a:p>
          <a:p>
            <a:pPr lvl="1">
              <a:lnSpc>
                <a:spcPct val="150000"/>
              </a:lnSpc>
            </a:pPr>
            <a:r>
              <a:rPr lang="en-US" sz="3000" dirty="0"/>
              <a:t>Cost &amp; selectivity estimation</a:t>
            </a:r>
          </a:p>
          <a:p>
            <a:pPr lvl="1">
              <a:lnSpc>
                <a:spcPct val="150000"/>
              </a:lnSpc>
            </a:pPr>
            <a:r>
              <a:rPr lang="en-US" sz="3000" dirty="0"/>
              <a:t>Principle of optimality</a:t>
            </a:r>
          </a:p>
          <a:p>
            <a:pPr>
              <a:lnSpc>
                <a:spcPct val="150000"/>
              </a:lnSpc>
            </a:pPr>
            <a:r>
              <a:rPr lang="en-US" sz="3000" dirty="0"/>
              <a:t>Multi-query optimization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a:t>
            </a:fld>
            <a:endParaRPr lang="en-US"/>
          </a:p>
        </p:txBody>
      </p:sp>
    </p:spTree>
    <p:extLst>
      <p:ext uri="{BB962C8B-B14F-4D97-AF65-F5344CB8AC3E}">
        <p14:creationId xmlns:p14="http://schemas.microsoft.com/office/powerpoint/2010/main" val="286417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 cost-based optimizer</a:t>
            </a:r>
          </a:p>
        </p:txBody>
      </p:sp>
      <p:sp>
        <p:nvSpPr>
          <p:cNvPr id="3" name="Content Placeholder 2"/>
          <p:cNvSpPr>
            <a:spLocks noGrp="1"/>
          </p:cNvSpPr>
          <p:nvPr>
            <p:ph idx="1"/>
          </p:nvPr>
        </p:nvSpPr>
        <p:spPr/>
        <p:txBody>
          <a:bodyPr/>
          <a:lstStyle/>
          <a:p>
            <a:r>
              <a:rPr lang="en-US" dirty="0"/>
              <a:t>Use static rules to perform initial optimization. </a:t>
            </a:r>
          </a:p>
          <a:p>
            <a:r>
              <a:rPr lang="en-US" dirty="0"/>
              <a:t>Then use dynamic programming </a:t>
            </a:r>
            <a:br>
              <a:rPr lang="en-US" dirty="0"/>
            </a:br>
            <a:r>
              <a:rPr lang="en-US" dirty="0"/>
              <a:t>to determine the best join order </a:t>
            </a:r>
            <a:br>
              <a:rPr lang="en-US" dirty="0"/>
            </a:br>
            <a:r>
              <a:rPr lang="en-US" dirty="0"/>
              <a:t>for tables.</a:t>
            </a:r>
            <a:br>
              <a:rPr lang="en-US" dirty="0"/>
            </a:br>
            <a:r>
              <a:rPr lang="en-US" dirty="0"/>
              <a:t>→</a:t>
            </a:r>
            <a:r>
              <a:rPr lang="en-US" b="1" dirty="0"/>
              <a:t> Bottom-up planning </a:t>
            </a:r>
            <a:r>
              <a:rPr lang="en-US" dirty="0"/>
              <a:t>using a </a:t>
            </a:r>
            <a:br>
              <a:rPr lang="en-US" dirty="0"/>
            </a:br>
            <a:r>
              <a:rPr lang="en-US" dirty="0"/>
              <a:t>divide-and-conquer search method </a:t>
            </a:r>
            <a:br>
              <a:rPr lang="en-US" dirty="0"/>
            </a:br>
            <a:r>
              <a:rPr lang="en-US" dirty="0"/>
              <a:t>→ The first cost-based query optimizer</a:t>
            </a:r>
          </a:p>
          <a:p>
            <a:r>
              <a:rPr lang="en-US" dirty="0"/>
              <a:t>Example: </a:t>
            </a:r>
            <a:r>
              <a:rPr lang="en-US" b="1" dirty="0"/>
              <a:t>System R</a:t>
            </a:r>
            <a:r>
              <a:rPr lang="en-US" dirty="0"/>
              <a:t>, early IBM DB2, most open- source DBMSs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30</a:t>
            </a:fld>
            <a:endParaRPr lang="en-US"/>
          </a:p>
        </p:txBody>
      </p:sp>
      <p:pic>
        <p:nvPicPr>
          <p:cNvPr id="5" name="Picture 4"/>
          <p:cNvPicPr>
            <a:picLocks noChangeAspect="1"/>
          </p:cNvPicPr>
          <p:nvPr/>
        </p:nvPicPr>
        <p:blipFill>
          <a:blip r:embed="rId3"/>
          <a:stretch>
            <a:fillRect/>
          </a:stretch>
        </p:blipFill>
        <p:spPr>
          <a:xfrm>
            <a:off x="7596336" y="1235012"/>
            <a:ext cx="1550734" cy="2067645"/>
          </a:xfrm>
          <a:prstGeom prst="rect">
            <a:avLst/>
          </a:prstGeom>
        </p:spPr>
      </p:pic>
      <p:sp>
        <p:nvSpPr>
          <p:cNvPr id="6" name="TextBox 5"/>
          <p:cNvSpPr txBox="1"/>
          <p:nvPr/>
        </p:nvSpPr>
        <p:spPr>
          <a:xfrm>
            <a:off x="7362761" y="3318083"/>
            <a:ext cx="1851404" cy="1200329"/>
          </a:xfrm>
          <a:prstGeom prst="rect">
            <a:avLst/>
          </a:prstGeom>
          <a:noFill/>
        </p:spPr>
        <p:txBody>
          <a:bodyPr wrap="none" rtlCol="0">
            <a:spAutoFit/>
          </a:bodyPr>
          <a:lstStyle/>
          <a:p>
            <a:pPr algn="ctr"/>
            <a:r>
              <a:rPr lang="en-US" dirty="0"/>
              <a:t>Pat </a:t>
            </a:r>
            <a:r>
              <a:rPr lang="en-US" dirty="0" err="1"/>
              <a:t>Selinger</a:t>
            </a:r>
            <a:endParaRPr lang="en-US" dirty="0"/>
          </a:p>
          <a:p>
            <a:pPr algn="ctr"/>
            <a:r>
              <a:rPr lang="en-US" dirty="0"/>
              <a:t>IBM Fellow &amp;</a:t>
            </a:r>
          </a:p>
          <a:p>
            <a:pPr algn="ctr"/>
            <a:r>
              <a:rPr lang="en-US" dirty="0" err="1"/>
              <a:t>Paradata</a:t>
            </a:r>
            <a:endParaRPr lang="en-US" dirty="0"/>
          </a:p>
        </p:txBody>
      </p:sp>
    </p:spTree>
    <p:extLst>
      <p:ext uri="{BB962C8B-B14F-4D97-AF65-F5344CB8AC3E}">
        <p14:creationId xmlns:p14="http://schemas.microsoft.com/office/powerpoint/2010/main" val="14912817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small parenthesis</a:t>
            </a:r>
          </a:p>
        </p:txBody>
      </p:sp>
      <p:sp>
        <p:nvSpPr>
          <p:cNvPr id="3" name="Content Placeholder 2"/>
          <p:cNvSpPr>
            <a:spLocks noGrp="1"/>
          </p:cNvSpPr>
          <p:nvPr>
            <p:ph idx="1"/>
          </p:nvPr>
        </p:nvSpPr>
        <p:spPr/>
        <p:txBody>
          <a:bodyPr anchor="ctr"/>
          <a:lstStyle/>
          <a:p>
            <a:pPr marL="0" indent="0" algn="ctr">
              <a:buNone/>
            </a:pPr>
            <a:r>
              <a:rPr lang="en-US" sz="4800" dirty="0"/>
              <a:t>Cost &amp; selectivity </a:t>
            </a:r>
          </a:p>
          <a:p>
            <a:pPr marL="0" indent="0" algn="ctr">
              <a:buNone/>
            </a:pPr>
            <a:r>
              <a:rPr lang="en-US" sz="4800" dirty="0"/>
              <a:t>estimation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31</a:t>
            </a:fld>
            <a:endParaRPr lang="en-US"/>
          </a:p>
        </p:txBody>
      </p:sp>
    </p:spTree>
    <p:extLst>
      <p:ext uri="{BB962C8B-B14F-4D97-AF65-F5344CB8AC3E}">
        <p14:creationId xmlns:p14="http://schemas.microsoft.com/office/powerpoint/2010/main" val="8005724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Estimation</a:t>
            </a:r>
          </a:p>
        </p:txBody>
      </p:sp>
      <p:sp>
        <p:nvSpPr>
          <p:cNvPr id="3" name="Content Placeholder 2"/>
          <p:cNvSpPr>
            <a:spLocks noGrp="1"/>
          </p:cNvSpPr>
          <p:nvPr>
            <p:ph idx="1"/>
          </p:nvPr>
        </p:nvSpPr>
        <p:spPr/>
        <p:txBody>
          <a:bodyPr/>
          <a:lstStyle/>
          <a:p>
            <a:r>
              <a:rPr lang="en-US" dirty="0"/>
              <a:t>Generate an estimate of the cost of executing a plan for the current state of the database. </a:t>
            </a:r>
            <a:br>
              <a:rPr lang="en-US" dirty="0"/>
            </a:br>
            <a:r>
              <a:rPr lang="en-US" dirty="0"/>
              <a:t>→ Interactions with other work in DBMS </a:t>
            </a:r>
            <a:br>
              <a:rPr lang="en-US" dirty="0"/>
            </a:br>
            <a:r>
              <a:rPr lang="en-US" dirty="0"/>
              <a:t>→ Size of intermediate results</a:t>
            </a:r>
            <a:br>
              <a:rPr lang="en-US" dirty="0"/>
            </a:br>
            <a:r>
              <a:rPr lang="en-US" dirty="0"/>
              <a:t>→ Choices of algorithms, access methods </a:t>
            </a:r>
            <a:br>
              <a:rPr lang="en-US" dirty="0"/>
            </a:br>
            <a:r>
              <a:rPr lang="en-US" dirty="0"/>
              <a:t>→ Resource utilization (CPU, I/O, network) </a:t>
            </a:r>
            <a:br>
              <a:rPr lang="en-US" dirty="0"/>
            </a:br>
            <a:r>
              <a:rPr lang="en-US" dirty="0"/>
              <a:t>→ Data properties (skew, order, placement)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32</a:t>
            </a:fld>
            <a:endParaRPr lang="en-US"/>
          </a:p>
        </p:txBody>
      </p:sp>
    </p:spTree>
    <p:extLst>
      <p:ext uri="{BB962C8B-B14F-4D97-AF65-F5344CB8AC3E}">
        <p14:creationId xmlns:p14="http://schemas.microsoft.com/office/powerpoint/2010/main" val="20511533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 Estimation </a:t>
            </a:r>
            <a:r>
              <a:rPr lang="mr-IN" dirty="0"/>
              <a:t>–</a:t>
            </a:r>
            <a:r>
              <a:rPr lang="en-US" dirty="0"/>
              <a:t> brief reminder</a:t>
            </a:r>
          </a:p>
        </p:txBody>
      </p:sp>
      <p:sp>
        <p:nvSpPr>
          <p:cNvPr id="3" name="Content Placeholder 2"/>
          <p:cNvSpPr>
            <a:spLocks noGrp="1"/>
          </p:cNvSpPr>
          <p:nvPr>
            <p:ph idx="1"/>
          </p:nvPr>
        </p:nvSpPr>
        <p:spPr>
          <a:xfrm>
            <a:off x="0" y="1219200"/>
            <a:ext cx="9144000" cy="4906963"/>
          </a:xfrm>
        </p:spPr>
        <p:txBody>
          <a:bodyPr/>
          <a:lstStyle/>
          <a:p>
            <a:r>
              <a:rPr lang="en-US" dirty="0"/>
              <a:t>Estimate cost for each physical operator</a:t>
            </a:r>
          </a:p>
          <a:p>
            <a:pPr lvl="1"/>
            <a:r>
              <a:rPr lang="en-US" b="1" dirty="0"/>
              <a:t>Simplification: </a:t>
            </a:r>
            <a:r>
              <a:rPr lang="en-US" dirty="0">
                <a:solidFill>
                  <a:srgbClr val="6F2529"/>
                </a:solidFill>
              </a:rPr>
              <a:t>Only consider I/O cost, part. number of pages</a:t>
            </a:r>
          </a:p>
          <a:p>
            <a:pPr lvl="1"/>
            <a:r>
              <a:rPr lang="en-US" dirty="0"/>
              <a:t>How valid is this?</a:t>
            </a:r>
          </a:p>
          <a:p>
            <a:pPr lvl="2"/>
            <a:r>
              <a:rPr lang="en-US" sz="2400" dirty="0"/>
              <a:t>Requires specialization to become main-memory-aware</a:t>
            </a:r>
          </a:p>
          <a:p>
            <a:r>
              <a:rPr lang="en-US" dirty="0"/>
              <a:t>Material of CS322</a:t>
            </a:r>
          </a:p>
          <a:p>
            <a:pPr lvl="1"/>
            <a:r>
              <a:rPr lang="en-US" dirty="0"/>
              <a:t>Details at book chapter “Evaluation of Relational Operators”</a:t>
            </a:r>
          </a:p>
          <a:p>
            <a:r>
              <a:rPr lang="en-US" dirty="0"/>
              <a:t>Examples</a:t>
            </a:r>
          </a:p>
          <a:p>
            <a:pPr lvl="1"/>
            <a:r>
              <a:rPr lang="en-US" dirty="0"/>
              <a:t>Selection without index, unsorted</a:t>
            </a:r>
          </a:p>
          <a:p>
            <a:pPr lvl="1"/>
            <a:r>
              <a:rPr lang="en-US" dirty="0"/>
              <a:t>Page-Oriented Nested Loop Join</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33</a:t>
            </a:fld>
            <a:endParaRPr lang="en-US"/>
          </a:p>
        </p:txBody>
      </p:sp>
    </p:spTree>
    <p:extLst>
      <p:ext uri="{BB962C8B-B14F-4D97-AF65-F5344CB8AC3E}">
        <p14:creationId xmlns:p14="http://schemas.microsoft.com/office/powerpoint/2010/main" val="2634739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Selection</a:t>
            </a:r>
          </a:p>
        </p:txBody>
      </p:sp>
      <p:sp>
        <p:nvSpPr>
          <p:cNvPr id="3" name="Content Placeholder 2"/>
          <p:cNvSpPr>
            <a:spLocks noGrp="1"/>
          </p:cNvSpPr>
          <p:nvPr>
            <p:ph idx="1"/>
          </p:nvPr>
        </p:nvSpPr>
        <p:spPr>
          <a:xfrm>
            <a:off x="107504" y="1219200"/>
            <a:ext cx="9036496" cy="4906963"/>
          </a:xfrm>
        </p:spPr>
        <p:txBody>
          <a:bodyPr/>
          <a:lstStyle/>
          <a:p>
            <a:pPr marL="0" indent="0">
              <a:buNone/>
            </a:pPr>
            <a:r>
              <a:rPr lang="en-US" dirty="0"/>
              <a:t>Selection without index, unsorted</a:t>
            </a:r>
          </a:p>
          <a:p>
            <a:pPr marL="0"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p:txBody>
      </p:sp>
      <p:sp>
        <p:nvSpPr>
          <p:cNvPr id="11" name="TextBox 10"/>
          <p:cNvSpPr txBox="1"/>
          <p:nvPr/>
        </p:nvSpPr>
        <p:spPr>
          <a:xfrm>
            <a:off x="114266" y="1820723"/>
            <a:ext cx="3665646" cy="1015663"/>
          </a:xfrm>
          <a:prstGeom prst="rect">
            <a:avLst/>
          </a:prstGeom>
          <a:solidFill>
            <a:schemeClr val="bg1">
              <a:lumMod val="95000"/>
            </a:schemeClr>
          </a:solidFill>
        </p:spPr>
        <p:txBody>
          <a:bodyPr wrap="square" rtlCol="0">
            <a:spAutoFit/>
          </a:bodyPr>
          <a:lstStyle/>
          <a:p>
            <a:r>
              <a:rPr lang="en-US" sz="2000" dirty="0">
                <a:latin typeface="Courier New" charset="0"/>
                <a:ea typeface="Courier New" charset="0"/>
                <a:cs typeface="Courier New" charset="0"/>
              </a:rPr>
              <a:t>for each record r in R</a:t>
            </a:r>
          </a:p>
          <a:p>
            <a:r>
              <a:rPr lang="en-US" sz="2000" dirty="0">
                <a:latin typeface="Courier New" charset="0"/>
                <a:ea typeface="Courier New" charset="0"/>
                <a:cs typeface="Courier New" charset="0"/>
              </a:rPr>
              <a:t> if (</a:t>
            </a:r>
            <a:r>
              <a:rPr lang="en-US" sz="2000" dirty="0" err="1">
                <a:latin typeface="Courier New" charset="0"/>
                <a:ea typeface="Courier New" charset="0"/>
                <a:cs typeface="Courier New" charset="0"/>
              </a:rPr>
              <a:t>r.age</a:t>
            </a:r>
            <a:r>
              <a:rPr lang="en-US" sz="2000" dirty="0">
                <a:latin typeface="Courier New" charset="0"/>
                <a:ea typeface="Courier New" charset="0"/>
                <a:cs typeface="Courier New" charset="0"/>
              </a:rPr>
              <a:t>&lt;18)</a:t>
            </a:r>
          </a:p>
          <a:p>
            <a:r>
              <a:rPr lang="en-US" sz="2000" dirty="0">
                <a:latin typeface="Courier New" charset="0"/>
                <a:ea typeface="Courier New" charset="0"/>
                <a:cs typeface="Courier New" charset="0"/>
              </a:rPr>
              <a:t>  add r to result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34</a:t>
            </a:fld>
            <a:endParaRPr lang="en-US"/>
          </a:p>
        </p:txBody>
      </p:sp>
      <p:sp>
        <p:nvSpPr>
          <p:cNvPr id="6" name="TextBox 5"/>
          <p:cNvSpPr txBox="1"/>
          <p:nvPr/>
        </p:nvSpPr>
        <p:spPr>
          <a:xfrm>
            <a:off x="4339404" y="2097721"/>
            <a:ext cx="2974853" cy="646331"/>
          </a:xfrm>
          <a:prstGeom prst="rect">
            <a:avLst/>
          </a:prstGeom>
          <a:noFill/>
        </p:spPr>
        <p:txBody>
          <a:bodyPr wrap="none" rtlCol="0">
            <a:spAutoFit/>
          </a:bodyPr>
          <a:lstStyle/>
          <a:p>
            <a:r>
              <a:rPr lang="en-US" sz="3600" dirty="0">
                <a:solidFill>
                  <a:srgbClr val="6F2529"/>
                </a:solidFill>
              </a:rPr>
              <a:t>Let’s unveil I/O</a:t>
            </a:r>
          </a:p>
        </p:txBody>
      </p:sp>
    </p:spTree>
    <p:extLst>
      <p:ext uri="{BB962C8B-B14F-4D97-AF65-F5344CB8AC3E}">
        <p14:creationId xmlns:p14="http://schemas.microsoft.com/office/powerpoint/2010/main" val="18162198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219200"/>
            <a:ext cx="9036496" cy="4906963"/>
          </a:xfrm>
        </p:spPr>
        <p:txBody>
          <a:bodyPr/>
          <a:lstStyle/>
          <a:p>
            <a:pPr marL="0" indent="0">
              <a:buNone/>
            </a:pPr>
            <a:r>
              <a:rPr lang="en-US" dirty="0"/>
              <a:t>Selection without index, unsorted</a:t>
            </a:r>
          </a:p>
          <a:p>
            <a:pPr marL="0"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r>
              <a:rPr lang="en-US" sz="2800" dirty="0"/>
              <a:t>I/O Cost: number of read pages</a:t>
            </a:r>
          </a:p>
          <a:p>
            <a:pPr lvl="1"/>
            <a:r>
              <a:rPr lang="en-US" sz="2800" b="1" dirty="0"/>
              <a:t>Here</a:t>
            </a:r>
            <a:r>
              <a:rPr lang="en-US" sz="2800" dirty="0"/>
              <a:t> we don’t consider #pages written. Why?</a:t>
            </a:r>
          </a:p>
          <a:p>
            <a:r>
              <a:rPr lang="en-US" sz="2800" dirty="0"/>
              <a:t>Cost will change if</a:t>
            </a:r>
          </a:p>
          <a:p>
            <a:pPr lvl="1"/>
            <a:r>
              <a:rPr lang="en-US" sz="2800" dirty="0"/>
              <a:t>Records are sorted based on the condition attribute</a:t>
            </a:r>
          </a:p>
          <a:p>
            <a:pPr lvl="1"/>
            <a:r>
              <a:rPr lang="en-US" sz="2800" dirty="0"/>
              <a:t>We can utilize an index to filter out some records</a:t>
            </a:r>
          </a:p>
          <a:p>
            <a:pPr lvl="1"/>
            <a:r>
              <a:rPr lang="en-US" sz="2800" dirty="0"/>
              <a:t>We need to materialize the output result</a:t>
            </a:r>
          </a:p>
          <a:p>
            <a:r>
              <a:rPr lang="en-US" sz="2800" dirty="0"/>
              <a:t>We will also use different physical implementation</a:t>
            </a:r>
          </a:p>
          <a:p>
            <a:pPr lvl="1"/>
            <a:endParaRPr lang="en-US" sz="1200" dirty="0"/>
          </a:p>
          <a:p>
            <a:pPr marL="0" indent="0">
              <a:buNone/>
            </a:pPr>
            <a:endParaRPr lang="en-US" sz="2000" dirty="0">
              <a:latin typeface="Courier New" charset="0"/>
              <a:ea typeface="Courier New" charset="0"/>
              <a:cs typeface="Courier New" charset="0"/>
            </a:endParaRPr>
          </a:p>
        </p:txBody>
      </p:sp>
      <p:sp>
        <p:nvSpPr>
          <p:cNvPr id="10" name="TextBox 9"/>
          <p:cNvSpPr txBox="1"/>
          <p:nvPr/>
        </p:nvSpPr>
        <p:spPr>
          <a:xfrm>
            <a:off x="4427186" y="1836519"/>
            <a:ext cx="4032448" cy="1323439"/>
          </a:xfrm>
          <a:prstGeom prst="rect">
            <a:avLst/>
          </a:prstGeom>
          <a:solidFill>
            <a:schemeClr val="bg1">
              <a:lumMod val="95000"/>
            </a:schemeClr>
          </a:solidFill>
        </p:spPr>
        <p:txBody>
          <a:bodyPr wrap="square" rtlCol="0">
            <a:spAutoFit/>
          </a:bodyPr>
          <a:lstStyle/>
          <a:p>
            <a:r>
              <a:rPr lang="en-US" sz="2000" dirty="0">
                <a:latin typeface="Courier New" charset="0"/>
                <a:ea typeface="Courier New" charset="0"/>
                <a:cs typeface="Courier New" charset="0"/>
              </a:rPr>
              <a:t>for each page p in R</a:t>
            </a:r>
          </a:p>
          <a:p>
            <a:r>
              <a:rPr lang="en-US" sz="2000" dirty="0">
                <a:latin typeface="Courier New" charset="0"/>
                <a:ea typeface="Courier New" charset="0"/>
                <a:cs typeface="Courier New" charset="0"/>
              </a:rPr>
              <a:t> for each record r in p</a:t>
            </a:r>
          </a:p>
          <a:p>
            <a:r>
              <a:rPr lang="en-US" sz="2000" dirty="0">
                <a:latin typeface="Courier New" charset="0"/>
                <a:ea typeface="Courier New" charset="0"/>
                <a:cs typeface="Courier New" charset="0"/>
              </a:rPr>
              <a:t>  if (</a:t>
            </a:r>
            <a:r>
              <a:rPr lang="en-US" sz="2000" dirty="0" err="1">
                <a:latin typeface="Courier New" charset="0"/>
                <a:ea typeface="Courier New" charset="0"/>
                <a:cs typeface="Courier New" charset="0"/>
              </a:rPr>
              <a:t>r.age</a:t>
            </a:r>
            <a:r>
              <a:rPr lang="en-US" sz="2000" dirty="0">
                <a:latin typeface="Courier New" charset="0"/>
                <a:ea typeface="Courier New" charset="0"/>
                <a:cs typeface="Courier New" charset="0"/>
              </a:rPr>
              <a:t>&lt;18)</a:t>
            </a:r>
          </a:p>
          <a:p>
            <a:r>
              <a:rPr lang="en-US" sz="2000" dirty="0">
                <a:latin typeface="Courier New" charset="0"/>
                <a:ea typeface="Courier New" charset="0"/>
                <a:cs typeface="Courier New" charset="0"/>
              </a:rPr>
              <a:t>   add r to result</a:t>
            </a:r>
          </a:p>
        </p:txBody>
      </p:sp>
      <p:sp>
        <p:nvSpPr>
          <p:cNvPr id="2" name="Title 1"/>
          <p:cNvSpPr>
            <a:spLocks noGrp="1"/>
          </p:cNvSpPr>
          <p:nvPr>
            <p:ph type="title"/>
          </p:nvPr>
        </p:nvSpPr>
        <p:spPr/>
        <p:txBody>
          <a:bodyPr/>
          <a:lstStyle/>
          <a:p>
            <a:r>
              <a:rPr lang="en-US" dirty="0"/>
              <a:t>Selection</a:t>
            </a:r>
          </a:p>
        </p:txBody>
      </p:sp>
      <p:sp>
        <p:nvSpPr>
          <p:cNvPr id="5" name="Left Arrow 4"/>
          <p:cNvSpPr/>
          <p:nvPr/>
        </p:nvSpPr>
        <p:spPr>
          <a:xfrm>
            <a:off x="8099594" y="1916832"/>
            <a:ext cx="360838" cy="301041"/>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4266" y="1820723"/>
            <a:ext cx="3665646" cy="1015663"/>
          </a:xfrm>
          <a:prstGeom prst="rect">
            <a:avLst/>
          </a:prstGeom>
          <a:solidFill>
            <a:schemeClr val="bg1">
              <a:lumMod val="95000"/>
            </a:schemeClr>
          </a:solidFill>
        </p:spPr>
        <p:txBody>
          <a:bodyPr wrap="square" rtlCol="0">
            <a:spAutoFit/>
          </a:bodyPr>
          <a:lstStyle/>
          <a:p>
            <a:r>
              <a:rPr lang="en-US" sz="2000" dirty="0">
                <a:latin typeface="Courier New" charset="0"/>
                <a:ea typeface="Courier New" charset="0"/>
                <a:cs typeface="Courier New" charset="0"/>
              </a:rPr>
              <a:t>for each record r in R</a:t>
            </a:r>
          </a:p>
          <a:p>
            <a:r>
              <a:rPr lang="en-US" sz="2000" dirty="0">
                <a:latin typeface="Courier New" charset="0"/>
                <a:ea typeface="Courier New" charset="0"/>
                <a:cs typeface="Courier New" charset="0"/>
              </a:rPr>
              <a:t> if (</a:t>
            </a:r>
            <a:r>
              <a:rPr lang="en-US" sz="2000" dirty="0" err="1">
                <a:latin typeface="Courier New" charset="0"/>
                <a:ea typeface="Courier New" charset="0"/>
                <a:cs typeface="Courier New" charset="0"/>
              </a:rPr>
              <a:t>r.age</a:t>
            </a:r>
            <a:r>
              <a:rPr lang="en-US" sz="2000" dirty="0">
                <a:latin typeface="Courier New" charset="0"/>
                <a:ea typeface="Courier New" charset="0"/>
                <a:cs typeface="Courier New" charset="0"/>
              </a:rPr>
              <a:t>&lt;18)</a:t>
            </a:r>
          </a:p>
          <a:p>
            <a:r>
              <a:rPr lang="en-US" sz="2000" dirty="0">
                <a:latin typeface="Courier New" charset="0"/>
                <a:ea typeface="Courier New" charset="0"/>
                <a:cs typeface="Courier New" charset="0"/>
              </a:rPr>
              <a:t>  add r to result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35</a:t>
            </a:fld>
            <a:endParaRPr lang="en-US"/>
          </a:p>
        </p:txBody>
      </p:sp>
      <p:sp>
        <p:nvSpPr>
          <p:cNvPr id="6" name="TextBox 5"/>
          <p:cNvSpPr txBox="1"/>
          <p:nvPr/>
        </p:nvSpPr>
        <p:spPr>
          <a:xfrm>
            <a:off x="8454204" y="1836519"/>
            <a:ext cx="583814" cy="461665"/>
          </a:xfrm>
          <a:prstGeom prst="rect">
            <a:avLst/>
          </a:prstGeom>
          <a:noFill/>
        </p:spPr>
        <p:txBody>
          <a:bodyPr wrap="none" rtlCol="0">
            <a:spAutoFit/>
          </a:bodyPr>
          <a:lstStyle/>
          <a:p>
            <a:r>
              <a:rPr lang="en-US" dirty="0"/>
              <a:t>I/O</a:t>
            </a:r>
          </a:p>
        </p:txBody>
      </p:sp>
    </p:spTree>
    <p:extLst>
      <p:ext uri="{BB962C8B-B14F-4D97-AF65-F5344CB8AC3E}">
        <p14:creationId xmlns:p14="http://schemas.microsoft.com/office/powerpoint/2010/main" val="6984083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504" y="1219200"/>
            <a:ext cx="9036496" cy="5378152"/>
          </a:xfrm>
        </p:spPr>
        <p:txBody>
          <a:bodyPr/>
          <a:lstStyle/>
          <a:p>
            <a:pPr marL="0" indent="0">
              <a:buNone/>
            </a:pPr>
            <a:endParaRPr lang="en-US" dirty="0"/>
          </a:p>
          <a:p>
            <a:pPr marL="0"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pPr marL="457200" lvl="1" indent="0">
              <a:buNone/>
            </a:pPr>
            <a:endParaRPr lang="en-US" sz="2000" dirty="0">
              <a:latin typeface="Courier New" charset="0"/>
              <a:ea typeface="Courier New" charset="0"/>
              <a:cs typeface="Courier New" charset="0"/>
            </a:endParaRPr>
          </a:p>
          <a:p>
            <a:r>
              <a:rPr lang="en-US" sz="2800" dirty="0"/>
              <a:t>For each tuple in the outer relation R, we scan the entire inner relation S</a:t>
            </a:r>
          </a:p>
          <a:p>
            <a:pPr lvl="1"/>
            <a:r>
              <a:rPr lang="en-US" sz="2800" dirty="0"/>
              <a:t>But use per-page loading!</a:t>
            </a:r>
            <a:endParaRPr lang="en-US" sz="2000" dirty="0"/>
          </a:p>
          <a:p>
            <a:r>
              <a:rPr lang="en-US" sz="2800" dirty="0"/>
              <a:t>I/O Cost: #pages of R + #pages of R * #pages of S</a:t>
            </a:r>
          </a:p>
          <a:p>
            <a:r>
              <a:rPr lang="en-US" sz="2800" dirty="0"/>
              <a:t>How to choose the outer relation to minimize the cost?</a:t>
            </a:r>
            <a:endParaRPr lang="en-US" sz="2800" dirty="0">
              <a:latin typeface="Calibri" charset="0"/>
              <a:ea typeface="Calibri" charset="0"/>
              <a:cs typeface="Calibri" charset="0"/>
            </a:endParaRPr>
          </a:p>
          <a:p>
            <a:pPr lvl="1"/>
            <a:r>
              <a:rPr lang="en-US" sz="2800" dirty="0">
                <a:latin typeface="Calibri" charset="0"/>
                <a:ea typeface="Calibri" charset="0"/>
                <a:cs typeface="Calibri" charset="0"/>
              </a:rPr>
              <a:t>Choose order of R, S, </a:t>
            </a:r>
            <a:r>
              <a:rPr lang="en-US" sz="2800" dirty="0" err="1">
                <a:latin typeface="Calibri" charset="0"/>
                <a:ea typeface="Calibri" charset="0"/>
                <a:cs typeface="Calibri" charset="0"/>
              </a:rPr>
              <a:t>s.t.</a:t>
            </a:r>
            <a:r>
              <a:rPr lang="en-US" sz="2800" dirty="0">
                <a:latin typeface="Calibri" charset="0"/>
                <a:ea typeface="Calibri" charset="0"/>
                <a:cs typeface="Calibri" charset="0"/>
              </a:rPr>
              <a:t> #pages of R &lt; #pages of S</a:t>
            </a:r>
          </a:p>
          <a:p>
            <a:pPr lvl="1"/>
            <a:r>
              <a:rPr lang="en-US" sz="2800" dirty="0">
                <a:latin typeface="Calibri" charset="0"/>
                <a:ea typeface="Calibri" charset="0"/>
                <a:cs typeface="Calibri" charset="0"/>
              </a:rPr>
              <a:t>Benefits of this are typically minor</a:t>
            </a:r>
          </a:p>
        </p:txBody>
      </p:sp>
      <p:sp>
        <p:nvSpPr>
          <p:cNvPr id="10" name="TextBox 9"/>
          <p:cNvSpPr txBox="1"/>
          <p:nvPr/>
        </p:nvSpPr>
        <p:spPr>
          <a:xfrm>
            <a:off x="4427186" y="1183453"/>
            <a:ext cx="4564414" cy="1938992"/>
          </a:xfrm>
          <a:prstGeom prst="rect">
            <a:avLst/>
          </a:prstGeom>
          <a:solidFill>
            <a:schemeClr val="bg1">
              <a:lumMod val="95000"/>
            </a:schemeClr>
          </a:solidFill>
        </p:spPr>
        <p:txBody>
          <a:bodyPr wrap="square" rtlCol="0">
            <a:spAutoFit/>
          </a:bodyPr>
          <a:lstStyle/>
          <a:p>
            <a:r>
              <a:rPr lang="en-US" sz="2000" dirty="0">
                <a:latin typeface="Courier New" charset="0"/>
                <a:ea typeface="Courier New" charset="0"/>
                <a:cs typeface="Courier New" charset="0"/>
              </a:rPr>
              <a:t>for each page p1 in R</a:t>
            </a:r>
          </a:p>
          <a:p>
            <a:r>
              <a:rPr lang="en-US" sz="2000" dirty="0">
                <a:latin typeface="Courier New" charset="0"/>
                <a:ea typeface="Courier New" charset="0"/>
                <a:cs typeface="Courier New" charset="0"/>
              </a:rPr>
              <a:t> for each page p2 in S</a:t>
            </a:r>
          </a:p>
          <a:p>
            <a:r>
              <a:rPr lang="en-US" sz="2000" dirty="0">
                <a:latin typeface="Courier New" charset="0"/>
                <a:ea typeface="Courier New" charset="0"/>
                <a:cs typeface="Courier New" charset="0"/>
              </a:rPr>
              <a:t>  for each record r in p1</a:t>
            </a:r>
          </a:p>
          <a:p>
            <a:r>
              <a:rPr lang="en-US" sz="2000" dirty="0">
                <a:latin typeface="Courier New" charset="0"/>
                <a:ea typeface="Courier New" charset="0"/>
                <a:cs typeface="Courier New" charset="0"/>
              </a:rPr>
              <a:t>   for each record s in p2</a:t>
            </a:r>
          </a:p>
          <a:p>
            <a:r>
              <a:rPr lang="en-US" sz="2000" dirty="0">
                <a:latin typeface="Courier New" charset="0"/>
                <a:ea typeface="Courier New" charset="0"/>
                <a:cs typeface="Courier New" charset="0"/>
              </a:rPr>
              <a:t>    if (</a:t>
            </a:r>
            <a:r>
              <a:rPr lang="en-US" sz="2000" dirty="0" err="1">
                <a:latin typeface="Courier New" charset="0"/>
                <a:ea typeface="Courier New" charset="0"/>
                <a:cs typeface="Courier New" charset="0"/>
              </a:rPr>
              <a:t>r.id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s.id</a:t>
            </a:r>
            <a:r>
              <a:rPr lang="en-US" sz="2000" dirty="0">
                <a:latin typeface="Courier New" charset="0"/>
                <a:ea typeface="Courier New" charset="0"/>
                <a:cs typeface="Courier New" charset="0"/>
              </a:rPr>
              <a:t>)</a:t>
            </a:r>
          </a:p>
          <a:p>
            <a:r>
              <a:rPr lang="en-US" sz="2000" dirty="0">
                <a:latin typeface="Courier New" charset="0"/>
                <a:ea typeface="Courier New" charset="0"/>
                <a:cs typeface="Courier New" charset="0"/>
              </a:rPr>
              <a:t>     add &lt;</a:t>
            </a:r>
            <a:r>
              <a:rPr lang="en-US" sz="2000" dirty="0" err="1">
                <a:latin typeface="Courier New" charset="0"/>
                <a:ea typeface="Courier New" charset="0"/>
                <a:cs typeface="Courier New" charset="0"/>
              </a:rPr>
              <a:t>r,s</a:t>
            </a:r>
            <a:r>
              <a:rPr lang="en-US" sz="2000" dirty="0">
                <a:latin typeface="Courier New" charset="0"/>
                <a:ea typeface="Courier New" charset="0"/>
                <a:cs typeface="Courier New" charset="0"/>
              </a:rPr>
              <a:t>&gt; to result</a:t>
            </a:r>
          </a:p>
        </p:txBody>
      </p:sp>
      <p:sp>
        <p:nvSpPr>
          <p:cNvPr id="2" name="Title 1"/>
          <p:cNvSpPr>
            <a:spLocks noGrp="1"/>
          </p:cNvSpPr>
          <p:nvPr>
            <p:ph type="title"/>
          </p:nvPr>
        </p:nvSpPr>
        <p:spPr/>
        <p:txBody>
          <a:bodyPr/>
          <a:lstStyle/>
          <a:p>
            <a:r>
              <a:rPr lang="en-US" dirty="0"/>
              <a:t>Page-oriented Nested Loop join</a:t>
            </a:r>
          </a:p>
        </p:txBody>
      </p:sp>
      <p:sp>
        <p:nvSpPr>
          <p:cNvPr id="11" name="TextBox 10"/>
          <p:cNvSpPr txBox="1"/>
          <p:nvPr/>
        </p:nvSpPr>
        <p:spPr>
          <a:xfrm>
            <a:off x="114266" y="1167657"/>
            <a:ext cx="3853158" cy="1323439"/>
          </a:xfrm>
          <a:prstGeom prst="rect">
            <a:avLst/>
          </a:prstGeom>
          <a:solidFill>
            <a:schemeClr val="bg1">
              <a:lumMod val="95000"/>
            </a:schemeClr>
          </a:solidFill>
        </p:spPr>
        <p:txBody>
          <a:bodyPr wrap="square" rtlCol="0">
            <a:spAutoFit/>
          </a:bodyPr>
          <a:lstStyle/>
          <a:p>
            <a:r>
              <a:rPr lang="en-US" sz="2000" dirty="0">
                <a:latin typeface="Courier New" charset="0"/>
                <a:ea typeface="Courier New" charset="0"/>
                <a:cs typeface="Courier New" charset="0"/>
              </a:rPr>
              <a:t>for each record r in R</a:t>
            </a:r>
          </a:p>
          <a:p>
            <a:r>
              <a:rPr lang="en-US" sz="2000" dirty="0">
                <a:latin typeface="Courier New" charset="0"/>
                <a:ea typeface="Courier New" charset="0"/>
                <a:cs typeface="Courier New" charset="0"/>
              </a:rPr>
              <a:t> for each record s in S</a:t>
            </a:r>
          </a:p>
          <a:p>
            <a:r>
              <a:rPr lang="en-US" sz="2000" dirty="0">
                <a:latin typeface="Courier New" charset="0"/>
                <a:ea typeface="Courier New" charset="0"/>
                <a:cs typeface="Courier New" charset="0"/>
              </a:rPr>
              <a:t>  if (</a:t>
            </a:r>
            <a:r>
              <a:rPr lang="en-US" sz="2000" dirty="0" err="1">
                <a:latin typeface="Courier New" charset="0"/>
                <a:ea typeface="Courier New" charset="0"/>
                <a:cs typeface="Courier New" charset="0"/>
              </a:rPr>
              <a:t>r.id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s.id</a:t>
            </a:r>
            <a:r>
              <a:rPr lang="en-US" sz="2000" dirty="0">
                <a:latin typeface="Courier New" charset="0"/>
                <a:ea typeface="Courier New" charset="0"/>
                <a:cs typeface="Courier New" charset="0"/>
              </a:rPr>
              <a:t>)</a:t>
            </a:r>
          </a:p>
          <a:p>
            <a:r>
              <a:rPr lang="en-US" sz="2000" dirty="0">
                <a:latin typeface="Courier New" charset="0"/>
                <a:ea typeface="Courier New" charset="0"/>
                <a:cs typeface="Courier New" charset="0"/>
              </a:rPr>
              <a:t>   add &lt;</a:t>
            </a:r>
            <a:r>
              <a:rPr lang="en-US" sz="2000" dirty="0" err="1">
                <a:latin typeface="Courier New" charset="0"/>
                <a:ea typeface="Courier New" charset="0"/>
                <a:cs typeface="Courier New" charset="0"/>
              </a:rPr>
              <a:t>r,s</a:t>
            </a:r>
            <a:r>
              <a:rPr lang="en-US" sz="2000" dirty="0">
                <a:latin typeface="Courier New" charset="0"/>
                <a:ea typeface="Courier New" charset="0"/>
                <a:cs typeface="Courier New" charset="0"/>
              </a:rPr>
              <a:t>&gt; to result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36</a:t>
            </a:fld>
            <a:endParaRPr lang="en-US"/>
          </a:p>
        </p:txBody>
      </p:sp>
      <p:sp>
        <p:nvSpPr>
          <p:cNvPr id="6" name="TextBox 5"/>
          <p:cNvSpPr txBox="1"/>
          <p:nvPr/>
        </p:nvSpPr>
        <p:spPr>
          <a:xfrm>
            <a:off x="8221608" y="1283568"/>
            <a:ext cx="583814" cy="461665"/>
          </a:xfrm>
          <a:prstGeom prst="rect">
            <a:avLst/>
          </a:prstGeom>
          <a:noFill/>
        </p:spPr>
        <p:txBody>
          <a:bodyPr wrap="none" rtlCol="0">
            <a:spAutoFit/>
          </a:bodyPr>
          <a:lstStyle/>
          <a:p>
            <a:r>
              <a:rPr lang="en-US" dirty="0"/>
              <a:t>I/O</a:t>
            </a:r>
          </a:p>
        </p:txBody>
      </p:sp>
      <p:sp>
        <p:nvSpPr>
          <p:cNvPr id="8" name="TextBox 7"/>
          <p:cNvSpPr txBox="1"/>
          <p:nvPr/>
        </p:nvSpPr>
        <p:spPr>
          <a:xfrm>
            <a:off x="7837740" y="1052736"/>
            <a:ext cx="423514" cy="923330"/>
          </a:xfrm>
          <a:prstGeom prst="rect">
            <a:avLst/>
          </a:prstGeom>
          <a:noFill/>
        </p:spPr>
        <p:txBody>
          <a:bodyPr wrap="none" rtlCol="0">
            <a:spAutoFit/>
          </a:bodyPr>
          <a:lstStyle/>
          <a:p>
            <a:r>
              <a:rPr lang="en-US" sz="5400" b="1" dirty="0">
                <a:solidFill>
                  <a:srgbClr val="FF0000"/>
                </a:solidFill>
              </a:rPr>
              <a:t>}</a:t>
            </a:r>
            <a:endParaRPr lang="en-US" sz="3600" b="1" dirty="0">
              <a:solidFill>
                <a:srgbClr val="FF0000"/>
              </a:solidFill>
            </a:endParaRPr>
          </a:p>
        </p:txBody>
      </p:sp>
    </p:spTree>
    <p:extLst>
      <p:ext uri="{BB962C8B-B14F-4D97-AF65-F5344CB8AC3E}">
        <p14:creationId xmlns:p14="http://schemas.microsoft.com/office/powerpoint/2010/main" val="1018731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Selectivity estimates</a:t>
            </a:r>
          </a:p>
        </p:txBody>
      </p:sp>
      <p:sp>
        <p:nvSpPr>
          <p:cNvPr id="3" name="Content Placeholder 2"/>
          <p:cNvSpPr>
            <a:spLocks noGrp="1"/>
          </p:cNvSpPr>
          <p:nvPr>
            <p:ph idx="1"/>
          </p:nvPr>
        </p:nvSpPr>
        <p:spPr>
          <a:xfrm>
            <a:off x="4788024" y="1340768"/>
            <a:ext cx="3898776" cy="4785395"/>
          </a:xfrm>
        </p:spPr>
        <p:txBody>
          <a:bodyPr/>
          <a:lstStyle/>
          <a:p>
            <a:r>
              <a:rPr lang="en-US" dirty="0"/>
              <a:t>Required for cost estimation</a:t>
            </a:r>
          </a:p>
          <a:p>
            <a:endParaRPr lang="en-US" dirty="0"/>
          </a:p>
          <a:p>
            <a:r>
              <a:rPr lang="en-US" dirty="0"/>
              <a:t>Output of selection is input of another operator!</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37</a:t>
            </a:fld>
            <a:endParaRPr lang="en-US"/>
          </a:p>
        </p:txBody>
      </p:sp>
      <p:sp>
        <p:nvSpPr>
          <p:cNvPr id="14" name="TextBox 13"/>
          <p:cNvSpPr txBox="1"/>
          <p:nvPr/>
        </p:nvSpPr>
        <p:spPr>
          <a:xfrm>
            <a:off x="137637" y="2636912"/>
            <a:ext cx="1784463" cy="830997"/>
          </a:xfrm>
          <a:prstGeom prst="rect">
            <a:avLst/>
          </a:prstGeom>
          <a:noFill/>
        </p:spPr>
        <p:txBody>
          <a:bodyPr wrap="none" rtlCol="0">
            <a:spAutoFit/>
          </a:bodyPr>
          <a:lstStyle/>
          <a:p>
            <a:r>
              <a:rPr lang="en-US" dirty="0"/>
              <a:t>How large </a:t>
            </a:r>
          </a:p>
          <a:p>
            <a:r>
              <a:rPr lang="en-US" dirty="0"/>
              <a:t>is the output</a:t>
            </a:r>
          </a:p>
        </p:txBody>
      </p:sp>
      <p:sp>
        <p:nvSpPr>
          <p:cNvPr id="16" name="TextBox 15"/>
          <p:cNvSpPr txBox="1"/>
          <p:nvPr/>
        </p:nvSpPr>
        <p:spPr>
          <a:xfrm>
            <a:off x="1932682" y="4551511"/>
            <a:ext cx="351378" cy="461665"/>
          </a:xfrm>
          <a:prstGeom prst="rect">
            <a:avLst/>
          </a:prstGeom>
          <a:noFill/>
        </p:spPr>
        <p:txBody>
          <a:bodyPr wrap="none" rtlCol="0">
            <a:spAutoFit/>
          </a:bodyPr>
          <a:lstStyle/>
          <a:p>
            <a:r>
              <a:rPr lang="en-US" dirty="0"/>
              <a:t>R</a:t>
            </a:r>
          </a:p>
        </p:txBody>
      </p:sp>
      <p:sp>
        <p:nvSpPr>
          <p:cNvPr id="17" name="TextBox 16"/>
          <p:cNvSpPr txBox="1"/>
          <p:nvPr/>
        </p:nvSpPr>
        <p:spPr>
          <a:xfrm>
            <a:off x="3249464" y="4551511"/>
            <a:ext cx="325730" cy="461665"/>
          </a:xfrm>
          <a:prstGeom prst="rect">
            <a:avLst/>
          </a:prstGeom>
          <a:noFill/>
        </p:spPr>
        <p:txBody>
          <a:bodyPr wrap="none" rtlCol="0">
            <a:spAutoFit/>
          </a:bodyPr>
          <a:lstStyle/>
          <a:p>
            <a:r>
              <a:rPr lang="en-US" dirty="0"/>
              <a:t>S</a:t>
            </a:r>
          </a:p>
        </p:txBody>
      </p:sp>
      <p:sp>
        <p:nvSpPr>
          <p:cNvPr id="18" name="TextBox 17"/>
          <p:cNvSpPr txBox="1"/>
          <p:nvPr/>
        </p:nvSpPr>
        <p:spPr>
          <a:xfrm>
            <a:off x="1596052" y="3831431"/>
            <a:ext cx="1024639" cy="461665"/>
          </a:xfrm>
          <a:prstGeom prst="rect">
            <a:avLst/>
          </a:prstGeom>
          <a:noFill/>
        </p:spPr>
        <p:txBody>
          <a:bodyPr wrap="none" rtlCol="0">
            <a:spAutoFit/>
          </a:bodyPr>
          <a:lstStyle/>
          <a:p>
            <a:r>
              <a:rPr lang="el-GR" dirty="0"/>
              <a:t>σ</a:t>
            </a:r>
            <a:r>
              <a:rPr lang="en-US" baseline="-25000" dirty="0"/>
              <a:t>bid=100</a:t>
            </a:r>
          </a:p>
        </p:txBody>
      </p:sp>
      <p:sp>
        <p:nvSpPr>
          <p:cNvPr id="19" name="TextBox 18"/>
          <p:cNvSpPr txBox="1"/>
          <p:nvPr/>
        </p:nvSpPr>
        <p:spPr>
          <a:xfrm>
            <a:off x="2893373" y="3831430"/>
            <a:ext cx="1037913" cy="461665"/>
          </a:xfrm>
          <a:prstGeom prst="rect">
            <a:avLst/>
          </a:prstGeom>
          <a:noFill/>
        </p:spPr>
        <p:txBody>
          <a:bodyPr wrap="none" rtlCol="0">
            <a:spAutoFit/>
          </a:bodyPr>
          <a:lstStyle/>
          <a:p>
            <a:r>
              <a:rPr lang="el-GR" dirty="0"/>
              <a:t>σ</a:t>
            </a:r>
            <a:r>
              <a:rPr lang="en-US" baseline="-25000" dirty="0"/>
              <a:t>rating&gt;5</a:t>
            </a:r>
          </a:p>
        </p:txBody>
      </p:sp>
      <p:sp>
        <p:nvSpPr>
          <p:cNvPr id="20" name="Rectangle 19"/>
          <p:cNvSpPr/>
          <p:nvPr/>
        </p:nvSpPr>
        <p:spPr>
          <a:xfrm>
            <a:off x="2461717" y="2967335"/>
            <a:ext cx="503664" cy="461665"/>
          </a:xfrm>
          <a:prstGeom prst="rect">
            <a:avLst/>
          </a:prstGeom>
        </p:spPr>
        <p:txBody>
          <a:bodyPr wrap="none">
            <a:spAutoFit/>
          </a:bodyPr>
          <a:lstStyle/>
          <a:p>
            <a:r>
              <a:rPr lang="en-US" dirty="0"/>
              <a:t>⨝</a:t>
            </a:r>
          </a:p>
        </p:txBody>
      </p:sp>
      <p:sp>
        <p:nvSpPr>
          <p:cNvPr id="21" name="Rectangle 20"/>
          <p:cNvSpPr/>
          <p:nvPr/>
        </p:nvSpPr>
        <p:spPr>
          <a:xfrm>
            <a:off x="3025612" y="2182488"/>
            <a:ext cx="503664" cy="461665"/>
          </a:xfrm>
          <a:prstGeom prst="rect">
            <a:avLst/>
          </a:prstGeom>
        </p:spPr>
        <p:txBody>
          <a:bodyPr wrap="none">
            <a:spAutoFit/>
          </a:bodyPr>
          <a:lstStyle/>
          <a:p>
            <a:r>
              <a:rPr lang="en-US"/>
              <a:t>⨝</a:t>
            </a:r>
          </a:p>
        </p:txBody>
      </p:sp>
      <p:cxnSp>
        <p:nvCxnSpPr>
          <p:cNvPr id="23" name="Straight Connector 22"/>
          <p:cNvCxnSpPr>
            <a:stCxn id="16" idx="0"/>
            <a:endCxn id="18" idx="2"/>
          </p:cNvCxnSpPr>
          <p:nvPr/>
        </p:nvCxnSpPr>
        <p:spPr>
          <a:xfrm flipV="1">
            <a:off x="2108371" y="4293096"/>
            <a:ext cx="1" cy="258415"/>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0"/>
            <a:endCxn id="19" idx="2"/>
          </p:cNvCxnSpPr>
          <p:nvPr/>
        </p:nvCxnSpPr>
        <p:spPr>
          <a:xfrm flipV="1">
            <a:off x="3412329" y="4293095"/>
            <a:ext cx="1" cy="25841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0" idx="2"/>
          </p:cNvCxnSpPr>
          <p:nvPr/>
        </p:nvCxnSpPr>
        <p:spPr>
          <a:xfrm flipV="1">
            <a:off x="2180380" y="3429000"/>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V="1">
            <a:off x="2733623" y="3443557"/>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26960" y="2585421"/>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V="1">
            <a:off x="3280203" y="2599978"/>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60588" y="3114842"/>
            <a:ext cx="335348" cy="461665"/>
          </a:xfrm>
          <a:prstGeom prst="rect">
            <a:avLst/>
          </a:prstGeom>
          <a:noFill/>
        </p:spPr>
        <p:txBody>
          <a:bodyPr wrap="none" rtlCol="0">
            <a:spAutoFit/>
          </a:bodyPr>
          <a:lstStyle/>
          <a:p>
            <a:r>
              <a:rPr lang="en-US" dirty="0"/>
              <a:t>T</a:t>
            </a:r>
          </a:p>
        </p:txBody>
      </p:sp>
      <p:cxnSp>
        <p:nvCxnSpPr>
          <p:cNvPr id="42" name="Straight Arrow Connector 41"/>
          <p:cNvCxnSpPr>
            <a:stCxn id="14" idx="3"/>
          </p:cNvCxnSpPr>
          <p:nvPr/>
        </p:nvCxnSpPr>
        <p:spPr>
          <a:xfrm>
            <a:off x="1922100" y="3052411"/>
            <a:ext cx="464189" cy="681054"/>
          </a:xfrm>
          <a:prstGeom prst="straightConnector1">
            <a:avLst/>
          </a:prstGeom>
          <a:ln w="476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4" idx="3"/>
          </p:cNvCxnSpPr>
          <p:nvPr/>
        </p:nvCxnSpPr>
        <p:spPr>
          <a:xfrm>
            <a:off x="1922100" y="3052411"/>
            <a:ext cx="1118709" cy="716112"/>
          </a:xfrm>
          <a:prstGeom prst="straightConnector1">
            <a:avLst/>
          </a:prstGeom>
          <a:ln w="476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96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504" y="1124744"/>
                <a:ext cx="9036496" cy="4906963"/>
              </a:xfrm>
            </p:spPr>
            <p:txBody>
              <a:bodyPr/>
              <a:lstStyle/>
              <a:p>
                <a:pPr marL="0" indent="0">
                  <a:buNone/>
                </a:pPr>
                <a:r>
                  <a:rPr lang="en-US" sz="2800" dirty="0"/>
                  <a:t>Estimating the number of (intermediary) results</a:t>
                </a:r>
              </a:p>
              <a:p>
                <a:pPr marL="0" indent="0">
                  <a:buNone/>
                </a:pPr>
                <a:endParaRPr lang="en-US" sz="1800" dirty="0">
                  <a:latin typeface="Courier New" charset="0"/>
                  <a:ea typeface="Courier New" charset="0"/>
                  <a:cs typeface="Courier New" charset="0"/>
                </a:endParaRPr>
              </a:p>
              <a:p>
                <a:pPr marL="457200" lvl="1" indent="0">
                  <a:buNone/>
                </a:pPr>
                <a:endParaRPr lang="en-US" sz="1800" dirty="0">
                  <a:latin typeface="Courier New" charset="0"/>
                  <a:ea typeface="Courier New" charset="0"/>
                  <a:cs typeface="Courier New" charset="0"/>
                </a:endParaRPr>
              </a:p>
              <a:p>
                <a:r>
                  <a:rPr lang="en-US" sz="2400" dirty="0"/>
                  <a:t>Necessary to estimate cost of operators, e.g., join</a:t>
                </a:r>
              </a:p>
              <a:p>
                <a:r>
                  <a:rPr lang="en-US" sz="2400" dirty="0">
                    <a:solidFill>
                      <a:srgbClr val="6F2529"/>
                    </a:solidFill>
                  </a:rPr>
                  <a:t>Crude estimation</a:t>
                </a:r>
              </a:p>
              <a:p>
                <a:pPr lvl="1"/>
                <a:r>
                  <a:rPr lang="en-US" dirty="0"/>
                  <a:t>Selectivity= </a:t>
                </a:r>
                <a14:m>
                  <m:oMath xmlns:m="http://schemas.openxmlformats.org/officeDocument/2006/math">
                    <m:f>
                      <m:fPr>
                        <m:ctrlPr>
                          <a:rPr lang="en-US" i="1">
                            <a:latin typeface="Cambria Math" panose="02040503050406030204" pitchFamily="18" charset="0"/>
                          </a:rPr>
                        </m:ctrlPr>
                      </m:fPr>
                      <m:num>
                        <m:r>
                          <a:rPr lang="en-US" b="0" i="1" smtClean="0">
                            <a:latin typeface="Cambria Math" charset="0"/>
                          </a:rPr>
                          <m:t>1</m:t>
                        </m:r>
                      </m:num>
                      <m:den>
                        <m:r>
                          <a:rPr lang="en-US" i="1">
                            <a:latin typeface="Cambria Math" charset="0"/>
                          </a:rPr>
                          <m:t>#</m:t>
                        </m:r>
                        <m:r>
                          <a:rPr lang="en-US" i="1">
                            <a:latin typeface="Cambria Math" charset="0"/>
                          </a:rPr>
                          <m:t>𝐾𝑒𝑦𝑠</m:t>
                        </m:r>
                        <m:d>
                          <m:dPr>
                            <m:ctrlPr>
                              <a:rPr lang="en-US" i="1">
                                <a:latin typeface="Cambria Math" panose="02040503050406030204" pitchFamily="18" charset="0"/>
                              </a:rPr>
                            </m:ctrlPr>
                          </m:dPr>
                          <m:e>
                            <m:r>
                              <a:rPr lang="en-US" i="1">
                                <a:latin typeface="Cambria Math" charset="0"/>
                              </a:rPr>
                              <m:t>𝑅</m:t>
                            </m:r>
                            <m:r>
                              <a:rPr lang="en-US" i="1">
                                <a:latin typeface="Cambria Math" charset="0"/>
                              </a:rPr>
                              <m:t>.</m:t>
                            </m:r>
                            <m:r>
                              <a:rPr lang="en-US" i="1">
                                <a:latin typeface="Cambria Math" charset="0"/>
                              </a:rPr>
                              <m:t>𝑎𝑔𝑒</m:t>
                            </m:r>
                          </m:e>
                        </m:d>
                      </m:den>
                    </m:f>
                  </m:oMath>
                </a14:m>
                <a:endParaRPr lang="en-US" dirty="0"/>
              </a:p>
              <a:p>
                <a:pPr lvl="1"/>
                <a:r>
                  <a:rPr lang="en-US" dirty="0"/>
                  <a:t>Estimated #results =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charset="0"/>
                          </a:rPr>
                          <m:t>#</m:t>
                        </m:r>
                        <m:r>
                          <a:rPr lang="en-US" b="0" i="1" smtClean="0">
                            <a:latin typeface="Cambria Math" charset="0"/>
                          </a:rPr>
                          <m:t>𝑅𝑒𝑐𝑜𝑟𝑑𝑠</m:t>
                        </m:r>
                        <m:r>
                          <a:rPr lang="en-US" b="0" i="1" smtClean="0">
                            <a:latin typeface="Cambria Math" charset="0"/>
                          </a:rPr>
                          <m:t>(</m:t>
                        </m:r>
                        <m:r>
                          <a:rPr lang="en-US" b="0" i="1" smtClean="0">
                            <a:latin typeface="Cambria Math" charset="0"/>
                          </a:rPr>
                          <m:t>𝑅</m:t>
                        </m:r>
                        <m:r>
                          <a:rPr lang="en-US" b="0" i="1" smtClean="0">
                            <a:latin typeface="Cambria Math" charset="0"/>
                          </a:rPr>
                          <m:t>)</m:t>
                        </m:r>
                      </m:num>
                      <m:den>
                        <m:r>
                          <a:rPr lang="en-US" b="0" i="1" smtClean="0">
                            <a:latin typeface="Cambria Math" charset="0"/>
                          </a:rPr>
                          <m:t>#</m:t>
                        </m:r>
                        <m:r>
                          <a:rPr lang="en-US" b="0" i="1" smtClean="0">
                            <a:latin typeface="Cambria Math" charset="0"/>
                          </a:rPr>
                          <m:t>𝐾𝑒𝑦𝑠</m:t>
                        </m:r>
                        <m:d>
                          <m:dPr>
                            <m:ctrlPr>
                              <a:rPr lang="en-US" b="0" i="1" smtClean="0">
                                <a:latin typeface="Cambria Math" panose="02040503050406030204" pitchFamily="18" charset="0"/>
                              </a:rPr>
                            </m:ctrlPr>
                          </m:dPr>
                          <m:e>
                            <m:r>
                              <a:rPr lang="en-US" b="0" i="1" smtClean="0">
                                <a:latin typeface="Cambria Math" charset="0"/>
                              </a:rPr>
                              <m:t>𝑅</m:t>
                            </m:r>
                            <m:r>
                              <a:rPr lang="en-US" b="0" i="1" smtClean="0">
                                <a:latin typeface="Cambria Math" charset="0"/>
                              </a:rPr>
                              <m:t>.</m:t>
                            </m:r>
                            <m:r>
                              <a:rPr lang="en-US" b="0" i="1" smtClean="0">
                                <a:latin typeface="Cambria Math" charset="0"/>
                              </a:rPr>
                              <m:t>𝑎𝑔𝑒</m:t>
                            </m:r>
                          </m:e>
                        </m:d>
                      </m:den>
                    </m:f>
                  </m:oMath>
                </a14:m>
                <a:endParaRPr lang="en-US" dirty="0"/>
              </a:p>
              <a:p>
                <a:pPr lvl="1"/>
                <a:endParaRPr lang="en-US" sz="100" dirty="0"/>
              </a:p>
              <a:p>
                <a:pPr lvl="1"/>
                <a:r>
                  <a:rPr lang="en-US" dirty="0"/>
                  <a:t>Range queries: </a:t>
                </a:r>
                <a:r>
                  <a:rPr lang="en-US" sz="2400" dirty="0"/>
                  <a:t>length of the range/length of the domain</a:t>
                </a:r>
              </a:p>
              <a:p>
                <a:pPr lvl="1"/>
                <a:r>
                  <a:rPr lang="en-US" dirty="0"/>
                  <a:t>Free if there is an index!</a:t>
                </a:r>
              </a:p>
              <a:p>
                <a:pPr lvl="1"/>
                <a:r>
                  <a:rPr lang="en-US" dirty="0"/>
                  <a:t>Good estimates when values are uniformly distributed</a:t>
                </a:r>
                <a:endParaRPr lang="en-US" dirty="0">
                  <a:latin typeface="Courier New" charset="0"/>
                  <a:ea typeface="Courier New" charset="0"/>
                  <a:cs typeface="Courier New" charset="0"/>
                </a:endParaRPr>
              </a:p>
              <a:p>
                <a:pPr marL="0" indent="0">
                  <a:buNone/>
                </a:pPr>
                <a:endParaRPr lang="en-US" sz="2400" dirty="0">
                  <a:latin typeface="Courier New" charset="0"/>
                  <a:ea typeface="Courier New" charset="0"/>
                  <a:cs typeface="Courier New"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504" y="1124744"/>
                <a:ext cx="9036496" cy="4906963"/>
              </a:xfrm>
              <a:blipFill rotWithShape="0">
                <a:blip r:embed="rId3"/>
                <a:stretch>
                  <a:fillRect l="-1417" t="-1244"/>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Selectivity estimates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38</a:t>
            </a:fld>
            <a:endParaRPr lang="en-US"/>
          </a:p>
        </p:txBody>
      </p:sp>
      <p:sp>
        <p:nvSpPr>
          <p:cNvPr id="9" name="TextBox 8"/>
          <p:cNvSpPr txBox="1"/>
          <p:nvPr/>
        </p:nvSpPr>
        <p:spPr>
          <a:xfrm>
            <a:off x="139319" y="1772816"/>
            <a:ext cx="6016857" cy="461665"/>
          </a:xfrm>
          <a:prstGeom prst="rect">
            <a:avLst/>
          </a:prstGeom>
          <a:solidFill>
            <a:schemeClr val="bg1">
              <a:lumMod val="95000"/>
            </a:schemeClr>
          </a:solidFill>
        </p:spPr>
        <p:txBody>
          <a:bodyPr wrap="square" rtlCol="0">
            <a:spAutoFit/>
          </a:bodyPr>
          <a:lstStyle/>
          <a:p>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 </a:t>
            </a:r>
            <a:r>
              <a:rPr lang="en-US" b="1" dirty="0">
                <a:latin typeface="Courier New" charset="0"/>
                <a:ea typeface="Courier New" charset="0"/>
                <a:cs typeface="Courier New" charset="0"/>
              </a:rPr>
              <a:t>FROM</a:t>
            </a:r>
            <a:r>
              <a:rPr lang="en-US" dirty="0">
                <a:latin typeface="Courier New" charset="0"/>
                <a:ea typeface="Courier New" charset="0"/>
                <a:cs typeface="Courier New" charset="0"/>
              </a:rPr>
              <a:t> R </a:t>
            </a:r>
            <a:r>
              <a:rPr lang="en-US" b="1" dirty="0">
                <a:latin typeface="Courier New" charset="0"/>
                <a:ea typeface="Courier New" charset="0"/>
                <a:cs typeface="Courier New" charset="0"/>
              </a:rPr>
              <a:t>WHERE</a:t>
            </a:r>
            <a:r>
              <a:rPr lang="en-US" dirty="0">
                <a:latin typeface="Courier New" charset="0"/>
                <a:ea typeface="Courier New" charset="0"/>
                <a:cs typeface="Courier New" charset="0"/>
              </a:rPr>
              <a:t> </a:t>
            </a:r>
            <a:r>
              <a:rPr lang="en-US" dirty="0" err="1">
                <a:latin typeface="Courier New" charset="0"/>
                <a:ea typeface="Courier New" charset="0"/>
                <a:cs typeface="Courier New" charset="0"/>
              </a:rPr>
              <a:t>r.age</a:t>
            </a:r>
            <a:r>
              <a:rPr lang="en-US" dirty="0">
                <a:latin typeface="Courier New" charset="0"/>
                <a:ea typeface="Courier New" charset="0"/>
                <a:cs typeface="Courier New" charset="0"/>
              </a:rPr>
              <a:t>=18</a:t>
            </a:r>
          </a:p>
        </p:txBody>
      </p:sp>
      <p:sp>
        <p:nvSpPr>
          <p:cNvPr id="5" name="TextBox 4"/>
          <p:cNvSpPr txBox="1"/>
          <p:nvPr/>
        </p:nvSpPr>
        <p:spPr>
          <a:xfrm>
            <a:off x="5218573" y="3162726"/>
            <a:ext cx="2593787" cy="830997"/>
          </a:xfrm>
          <a:prstGeom prst="rect">
            <a:avLst/>
          </a:prstGeom>
          <a:noFill/>
        </p:spPr>
        <p:txBody>
          <a:bodyPr wrap="none" rtlCol="0">
            <a:spAutoFit/>
          </a:bodyPr>
          <a:lstStyle/>
          <a:p>
            <a:r>
              <a:rPr lang="en-US" dirty="0"/>
              <a:t>Number of distinct </a:t>
            </a:r>
          </a:p>
          <a:p>
            <a:r>
              <a:rPr lang="en-US" dirty="0"/>
              <a:t>values</a:t>
            </a:r>
          </a:p>
        </p:txBody>
      </p:sp>
      <p:cxnSp>
        <p:nvCxnSpPr>
          <p:cNvPr id="10" name="Straight Arrow Connector 9"/>
          <p:cNvCxnSpPr>
            <a:stCxn id="5" idx="1"/>
          </p:cNvCxnSpPr>
          <p:nvPr/>
        </p:nvCxnSpPr>
        <p:spPr>
          <a:xfrm flipH="1">
            <a:off x="3977255" y="3578225"/>
            <a:ext cx="1241318" cy="105708"/>
          </a:xfrm>
          <a:prstGeom prst="straightConnector1">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9757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0" y="3796005"/>
            <a:ext cx="9144000" cy="3074071"/>
            <a:chOff x="0" y="2361779"/>
            <a:chExt cx="9144000" cy="3074071"/>
          </a:xfrm>
        </p:grpSpPr>
        <p:pic>
          <p:nvPicPr>
            <p:cNvPr id="8" name="Picture 7"/>
            <p:cNvPicPr>
              <a:picLocks noChangeAspect="1"/>
            </p:cNvPicPr>
            <p:nvPr/>
          </p:nvPicPr>
          <p:blipFill>
            <a:blip r:embed="rId3"/>
            <a:stretch>
              <a:fillRect/>
            </a:stretch>
          </p:blipFill>
          <p:spPr>
            <a:xfrm>
              <a:off x="0" y="2361779"/>
              <a:ext cx="9144000" cy="2449286"/>
            </a:xfrm>
            <a:prstGeom prst="rect">
              <a:avLst/>
            </a:prstGeom>
          </p:spPr>
        </p:pic>
        <p:cxnSp>
          <p:nvCxnSpPr>
            <p:cNvPr id="13" name="Straight Arrow Connector 12"/>
            <p:cNvCxnSpPr/>
            <p:nvPr/>
          </p:nvCxnSpPr>
          <p:spPr>
            <a:xfrm flipH="1">
              <a:off x="5436096" y="3212976"/>
              <a:ext cx="288032" cy="576064"/>
            </a:xfrm>
            <a:prstGeom prst="straightConnector1">
              <a:avLst/>
            </a:prstGeom>
            <a:ln w="25400">
              <a:solidFill>
                <a:srgbClr val="6F2529"/>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24128" y="2807942"/>
              <a:ext cx="1508875" cy="461665"/>
            </a:xfrm>
            <a:prstGeom prst="rect">
              <a:avLst/>
            </a:prstGeom>
            <a:noFill/>
          </p:spPr>
          <p:txBody>
            <a:bodyPr wrap="none" rtlCol="0">
              <a:spAutoFit/>
            </a:bodyPr>
            <a:lstStyle/>
            <a:p>
              <a:r>
                <a:rPr lang="en-US"/>
                <a:t>Skew in 23</a:t>
              </a:r>
            </a:p>
          </p:txBody>
        </p:sp>
        <p:cxnSp>
          <p:nvCxnSpPr>
            <p:cNvPr id="15" name="Straight Arrow Connector 14"/>
            <p:cNvCxnSpPr/>
            <p:nvPr/>
          </p:nvCxnSpPr>
          <p:spPr>
            <a:xfrm flipH="1">
              <a:off x="1585315" y="2924944"/>
              <a:ext cx="288032" cy="576064"/>
            </a:xfrm>
            <a:prstGeom prst="straightConnector1">
              <a:avLst/>
            </a:prstGeom>
            <a:ln w="25400">
              <a:solidFill>
                <a:srgbClr val="6F2529"/>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73347" y="2519910"/>
              <a:ext cx="2369303" cy="830997"/>
            </a:xfrm>
            <a:prstGeom prst="rect">
              <a:avLst/>
            </a:prstGeom>
            <a:noFill/>
          </p:spPr>
          <p:txBody>
            <a:bodyPr wrap="none" rtlCol="0">
              <a:spAutoFit/>
            </a:bodyPr>
            <a:lstStyle/>
            <a:p>
              <a:r>
                <a:rPr lang="en-US" dirty="0"/>
                <a:t>Skew somewhere</a:t>
              </a:r>
              <a:br>
                <a:rPr lang="en-US" dirty="0"/>
              </a:br>
              <a:r>
                <a:rPr lang="en-US" dirty="0"/>
                <a:t>in [20-30]</a:t>
              </a:r>
            </a:p>
          </p:txBody>
        </p:sp>
        <p:cxnSp>
          <p:nvCxnSpPr>
            <p:cNvPr id="17" name="Straight Arrow Connector 16"/>
            <p:cNvCxnSpPr/>
            <p:nvPr/>
          </p:nvCxnSpPr>
          <p:spPr>
            <a:xfrm flipH="1" flipV="1">
              <a:off x="6553214" y="3933057"/>
              <a:ext cx="467058" cy="603452"/>
            </a:xfrm>
            <a:prstGeom prst="straightConnector1">
              <a:avLst/>
            </a:prstGeom>
            <a:ln w="25400">
              <a:solidFill>
                <a:srgbClr val="6F2529"/>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553200" y="4536509"/>
              <a:ext cx="2116092" cy="830997"/>
            </a:xfrm>
            <a:prstGeom prst="rect">
              <a:avLst/>
            </a:prstGeom>
            <a:noFill/>
          </p:spPr>
          <p:txBody>
            <a:bodyPr wrap="none" rtlCol="0">
              <a:spAutoFit/>
            </a:bodyPr>
            <a:lstStyle/>
            <a:p>
              <a:pPr algn="ctr"/>
              <a:r>
                <a:rPr lang="en-US" dirty="0"/>
                <a:t>Very inaccurate</a:t>
              </a:r>
            </a:p>
            <a:p>
              <a:pPr algn="ctr"/>
              <a:r>
                <a:rPr lang="en-US" dirty="0"/>
                <a:t>in [40-100]</a:t>
              </a:r>
            </a:p>
          </p:txBody>
        </p:sp>
        <p:cxnSp>
          <p:nvCxnSpPr>
            <p:cNvPr id="22" name="Straight Arrow Connector 21"/>
            <p:cNvCxnSpPr/>
            <p:nvPr/>
          </p:nvCxnSpPr>
          <p:spPr>
            <a:xfrm flipH="1" flipV="1">
              <a:off x="3017613" y="4149080"/>
              <a:ext cx="467072" cy="455773"/>
            </a:xfrm>
            <a:prstGeom prst="straightConnector1">
              <a:avLst/>
            </a:prstGeom>
            <a:ln w="25400">
              <a:solidFill>
                <a:srgbClr val="6F2529"/>
              </a:solidFill>
              <a:prstDash val="sysDot"/>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017613" y="4604853"/>
              <a:ext cx="1653851" cy="830997"/>
            </a:xfrm>
            <a:prstGeom prst="rect">
              <a:avLst/>
            </a:prstGeom>
            <a:noFill/>
          </p:spPr>
          <p:txBody>
            <a:bodyPr wrap="none" rtlCol="0">
              <a:spAutoFit/>
            </a:bodyPr>
            <a:lstStyle/>
            <a:p>
              <a:pPr algn="ctr"/>
              <a:r>
                <a:rPr lang="en-US" dirty="0"/>
                <a:t>Accurate in </a:t>
              </a:r>
              <a:br>
                <a:rPr lang="en-US" dirty="0"/>
              </a:br>
              <a:r>
                <a:rPr lang="en-US" dirty="0"/>
                <a:t>[40-100]</a:t>
              </a:r>
            </a:p>
          </p:txBody>
        </p:sp>
      </p:grpSp>
      <p:sp>
        <p:nvSpPr>
          <p:cNvPr id="3" name="Content Placeholder 2"/>
          <p:cNvSpPr>
            <a:spLocks noGrp="1"/>
          </p:cNvSpPr>
          <p:nvPr>
            <p:ph idx="1"/>
          </p:nvPr>
        </p:nvSpPr>
        <p:spPr>
          <a:xfrm>
            <a:off x="107504" y="1219200"/>
            <a:ext cx="9036496" cy="4906963"/>
          </a:xfrm>
        </p:spPr>
        <p:txBody>
          <a:bodyPr/>
          <a:lstStyle/>
          <a:p>
            <a:pPr marL="0" indent="0">
              <a:buNone/>
            </a:pPr>
            <a:r>
              <a:rPr lang="en-US" dirty="0"/>
              <a:t>Estimating the number of (intermediary) results</a:t>
            </a:r>
          </a:p>
          <a:p>
            <a:endParaRPr lang="en-US" sz="2800" dirty="0"/>
          </a:p>
          <a:p>
            <a:r>
              <a:rPr lang="en-US" sz="2800" dirty="0"/>
              <a:t>Histograms: </a:t>
            </a:r>
            <a:r>
              <a:rPr lang="en-US" sz="2800" dirty="0" err="1"/>
              <a:t>Equi</a:t>
            </a:r>
            <a:r>
              <a:rPr lang="en-US" sz="2800" dirty="0"/>
              <a:t>-width and </a:t>
            </a:r>
            <a:r>
              <a:rPr lang="en-US" sz="2800" dirty="0" err="1"/>
              <a:t>Equi</a:t>
            </a:r>
            <a:r>
              <a:rPr lang="en-US" sz="2800" dirty="0"/>
              <a:t>-depth</a:t>
            </a:r>
          </a:p>
          <a:p>
            <a:pPr lvl="1"/>
            <a:r>
              <a:rPr lang="en-US" sz="2800" dirty="0"/>
              <a:t>Higher cost to build and maintain, but better accuracy.</a:t>
            </a:r>
            <a:endParaRPr lang="en-US" sz="2800" dirty="0">
              <a:latin typeface="Courier New" charset="0"/>
              <a:ea typeface="Courier New" charset="0"/>
              <a:cs typeface="Courier New" charset="0"/>
            </a:endParaRPr>
          </a:p>
        </p:txBody>
      </p:sp>
      <p:sp>
        <p:nvSpPr>
          <p:cNvPr id="2" name="Title 1"/>
          <p:cNvSpPr>
            <a:spLocks noGrp="1"/>
          </p:cNvSpPr>
          <p:nvPr>
            <p:ph type="title"/>
          </p:nvPr>
        </p:nvSpPr>
        <p:spPr/>
        <p:txBody>
          <a:bodyPr/>
          <a:lstStyle/>
          <a:p>
            <a:r>
              <a:rPr lang="en-US" dirty="0"/>
              <a:t>Selectivity estimates</a:t>
            </a:r>
          </a:p>
        </p:txBody>
      </p:sp>
      <p:sp>
        <p:nvSpPr>
          <p:cNvPr id="9" name="TextBox 8"/>
          <p:cNvSpPr txBox="1"/>
          <p:nvPr/>
        </p:nvSpPr>
        <p:spPr>
          <a:xfrm>
            <a:off x="139319" y="1772816"/>
            <a:ext cx="6016857" cy="461665"/>
          </a:xfrm>
          <a:prstGeom prst="rect">
            <a:avLst/>
          </a:prstGeom>
          <a:solidFill>
            <a:schemeClr val="bg1">
              <a:lumMod val="95000"/>
            </a:schemeClr>
          </a:solidFill>
        </p:spPr>
        <p:txBody>
          <a:bodyPr wrap="square" rtlCol="0">
            <a:spAutoFit/>
          </a:bodyPr>
          <a:lstStyle/>
          <a:p>
            <a:r>
              <a:rPr lang="en-US" b="1" dirty="0">
                <a:latin typeface="Courier New" charset="0"/>
                <a:ea typeface="Courier New" charset="0"/>
                <a:cs typeface="Courier New" charset="0"/>
              </a:rPr>
              <a:t>SELECT</a:t>
            </a:r>
            <a:r>
              <a:rPr lang="en-US" dirty="0">
                <a:latin typeface="Courier New" charset="0"/>
                <a:ea typeface="Courier New" charset="0"/>
                <a:cs typeface="Courier New" charset="0"/>
              </a:rPr>
              <a:t> * </a:t>
            </a:r>
            <a:r>
              <a:rPr lang="en-US" b="1">
                <a:latin typeface="Courier New" charset="0"/>
                <a:ea typeface="Courier New" charset="0"/>
                <a:cs typeface="Courier New" charset="0"/>
              </a:rPr>
              <a:t>FROM</a:t>
            </a:r>
            <a:r>
              <a:rPr lang="en-US">
                <a:latin typeface="Courier New" charset="0"/>
                <a:ea typeface="Courier New" charset="0"/>
                <a:cs typeface="Courier New" charset="0"/>
              </a:rPr>
              <a:t> R </a:t>
            </a:r>
            <a:r>
              <a:rPr lang="en-US" b="1">
                <a:latin typeface="Courier New" charset="0"/>
                <a:ea typeface="Courier New" charset="0"/>
                <a:cs typeface="Courier New" charset="0"/>
              </a:rPr>
              <a:t>WHERE</a:t>
            </a:r>
            <a:r>
              <a:rPr lang="en-US">
                <a:latin typeface="Courier New" charset="0"/>
                <a:ea typeface="Courier New" charset="0"/>
                <a:cs typeface="Courier New" charset="0"/>
              </a:rPr>
              <a:t> </a:t>
            </a:r>
            <a:r>
              <a:rPr lang="en-US" dirty="0" err="1">
                <a:latin typeface="Courier New" charset="0"/>
                <a:ea typeface="Courier New" charset="0"/>
                <a:cs typeface="Courier New" charset="0"/>
              </a:rPr>
              <a:t>r.age</a:t>
            </a:r>
            <a:r>
              <a:rPr lang="en-US" dirty="0">
                <a:latin typeface="Courier New" charset="0"/>
                <a:ea typeface="Courier New" charset="0"/>
                <a:cs typeface="Courier New" charset="0"/>
              </a:rPr>
              <a:t>=18</a:t>
            </a:r>
          </a:p>
        </p:txBody>
      </p:sp>
    </p:spTree>
    <p:extLst>
      <p:ext uri="{BB962C8B-B14F-4D97-AF65-F5344CB8AC3E}">
        <p14:creationId xmlns:p14="http://schemas.microsoft.com/office/powerpoint/2010/main" val="19650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436097" y="3088565"/>
            <a:ext cx="3690562" cy="3802397"/>
          </a:xfrm>
          <a:prstGeom prst="rect">
            <a:avLst/>
          </a:prstGeom>
        </p:spPr>
      </p:pic>
      <p:sp>
        <p:nvSpPr>
          <p:cNvPr id="2" name="Title 1"/>
          <p:cNvSpPr>
            <a:spLocks noGrp="1"/>
          </p:cNvSpPr>
          <p:nvPr>
            <p:ph type="title"/>
          </p:nvPr>
        </p:nvSpPr>
        <p:spPr/>
        <p:txBody>
          <a:bodyPr/>
          <a:lstStyle/>
          <a:p>
            <a:r>
              <a:rPr lang="en-US" dirty="0"/>
              <a:t>Query Optimization</a:t>
            </a:r>
          </a:p>
        </p:txBody>
      </p:sp>
      <p:sp>
        <p:nvSpPr>
          <p:cNvPr id="3" name="Content Placeholder 2"/>
          <p:cNvSpPr>
            <a:spLocks noGrp="1"/>
          </p:cNvSpPr>
          <p:nvPr>
            <p:ph idx="1"/>
          </p:nvPr>
        </p:nvSpPr>
        <p:spPr>
          <a:xfrm>
            <a:off x="457200" y="1219200"/>
            <a:ext cx="8363272" cy="5378152"/>
          </a:xfrm>
        </p:spPr>
        <p:txBody>
          <a:bodyPr/>
          <a:lstStyle/>
          <a:p>
            <a:r>
              <a:rPr lang="en-US" dirty="0"/>
              <a:t>For a given query, find an execution plan with the lowest “cost”.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a:t>
            </a:fld>
            <a:endParaRPr lang="en-US"/>
          </a:p>
        </p:txBody>
      </p:sp>
      <p:sp>
        <p:nvSpPr>
          <p:cNvPr id="5" name="TextBox 4"/>
          <p:cNvSpPr txBox="1"/>
          <p:nvPr/>
        </p:nvSpPr>
        <p:spPr>
          <a:xfrm>
            <a:off x="840160" y="2276872"/>
            <a:ext cx="7859216" cy="707886"/>
          </a:xfrm>
          <a:prstGeom prst="rect">
            <a:avLst/>
          </a:prstGeom>
          <a:solidFill>
            <a:schemeClr val="bg1">
              <a:lumMod val="85000"/>
            </a:schemeClr>
          </a:solidFill>
        </p:spPr>
        <p:txBody>
          <a:bodyPr wrap="square" rtlCol="0">
            <a:spAutoFit/>
          </a:bodyPr>
          <a:lstStyle/>
          <a:p>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S.sname</a:t>
            </a:r>
            <a:r>
              <a:rPr lang="en-US" sz="2000" dirty="0">
                <a:latin typeface="Courier New" charset="0"/>
                <a:ea typeface="Courier New" charset="0"/>
                <a:cs typeface="Courier New" charset="0"/>
              </a:rPr>
              <a:t> from S, T, C where </a:t>
            </a:r>
            <a:r>
              <a:rPr lang="en-US" sz="2000" dirty="0" err="1">
                <a:latin typeface="Courier New" charset="0"/>
                <a:ea typeface="Courier New" charset="0"/>
                <a:cs typeface="Courier New" charset="0"/>
              </a:rPr>
              <a:t>S.sid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T.sid</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T.cid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C.cid</a:t>
            </a:r>
            <a:r>
              <a:rPr lang="en-US" sz="2000" dirty="0">
                <a:latin typeface="Courier New" charset="0"/>
                <a:ea typeface="Courier New" charset="0"/>
                <a:cs typeface="Courier New" charset="0"/>
              </a:rPr>
              <a:t> and </a:t>
            </a:r>
            <a:r>
              <a:rPr lang="en-US" sz="2000" dirty="0" err="1">
                <a:latin typeface="Courier New" charset="0"/>
                <a:ea typeface="Courier New" charset="0"/>
                <a:cs typeface="Courier New" charset="0"/>
              </a:rPr>
              <a:t>C.cname</a:t>
            </a:r>
            <a:r>
              <a:rPr lang="en-US" sz="2000" dirty="0">
                <a:latin typeface="Courier New" charset="0"/>
                <a:ea typeface="Courier New" charset="0"/>
                <a:cs typeface="Courier New" charset="0"/>
              </a:rPr>
              <a:t>=’CS101’;</a:t>
            </a:r>
          </a:p>
        </p:txBody>
      </p:sp>
      <p:pic>
        <p:nvPicPr>
          <p:cNvPr id="7" name="Picture 6"/>
          <p:cNvPicPr>
            <a:picLocks noChangeAspect="1"/>
          </p:cNvPicPr>
          <p:nvPr/>
        </p:nvPicPr>
        <p:blipFill>
          <a:blip r:embed="rId3"/>
          <a:stretch>
            <a:fillRect/>
          </a:stretch>
        </p:blipFill>
        <p:spPr>
          <a:xfrm>
            <a:off x="278727" y="3137158"/>
            <a:ext cx="2493073" cy="3494963"/>
          </a:xfrm>
          <a:prstGeom prst="rect">
            <a:avLst/>
          </a:prstGeom>
        </p:spPr>
      </p:pic>
    </p:spTree>
    <p:extLst>
      <p:ext uri="{BB962C8B-B14F-4D97-AF65-F5344CB8AC3E}">
        <p14:creationId xmlns:p14="http://schemas.microsoft.com/office/powerpoint/2010/main" val="1878028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cardinality estimates</a:t>
            </a:r>
          </a:p>
        </p:txBody>
      </p:sp>
      <p:sp>
        <p:nvSpPr>
          <p:cNvPr id="3" name="Content Placeholder 2"/>
          <p:cNvSpPr>
            <a:spLocks noGrp="1"/>
          </p:cNvSpPr>
          <p:nvPr>
            <p:ph idx="1"/>
          </p:nvPr>
        </p:nvSpPr>
        <p:spPr>
          <a:xfrm>
            <a:off x="4788024" y="1340768"/>
            <a:ext cx="3898776" cy="4785395"/>
          </a:xfrm>
        </p:spPr>
        <p:txBody>
          <a:bodyPr/>
          <a:lstStyle/>
          <a:p>
            <a:r>
              <a:rPr lang="en-US" dirty="0"/>
              <a:t>Required for cost estimation of each join</a:t>
            </a:r>
          </a:p>
          <a:p>
            <a:endParaRPr lang="en-US" dirty="0"/>
          </a:p>
          <a:p>
            <a:r>
              <a:rPr lang="en-US" dirty="0"/>
              <a:t>Reorder joins so that records are filtered as fast as possible!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40</a:t>
            </a:fld>
            <a:endParaRPr lang="en-US"/>
          </a:p>
        </p:txBody>
      </p:sp>
      <p:sp>
        <p:nvSpPr>
          <p:cNvPr id="14" name="TextBox 13"/>
          <p:cNvSpPr txBox="1"/>
          <p:nvPr/>
        </p:nvSpPr>
        <p:spPr>
          <a:xfrm>
            <a:off x="608325" y="2119788"/>
            <a:ext cx="1853392" cy="830997"/>
          </a:xfrm>
          <a:prstGeom prst="rect">
            <a:avLst/>
          </a:prstGeom>
          <a:noFill/>
        </p:spPr>
        <p:txBody>
          <a:bodyPr wrap="none" rtlCol="0">
            <a:spAutoFit/>
          </a:bodyPr>
          <a:lstStyle/>
          <a:p>
            <a:r>
              <a:rPr lang="en-US" dirty="0"/>
              <a:t>How large </a:t>
            </a:r>
          </a:p>
          <a:p>
            <a:r>
              <a:rPr lang="en-US" dirty="0"/>
              <a:t>is the output </a:t>
            </a:r>
          </a:p>
        </p:txBody>
      </p:sp>
      <p:sp>
        <p:nvSpPr>
          <p:cNvPr id="16" name="TextBox 15"/>
          <p:cNvSpPr txBox="1"/>
          <p:nvPr/>
        </p:nvSpPr>
        <p:spPr>
          <a:xfrm>
            <a:off x="1932682" y="4623519"/>
            <a:ext cx="351378" cy="461665"/>
          </a:xfrm>
          <a:prstGeom prst="rect">
            <a:avLst/>
          </a:prstGeom>
          <a:noFill/>
        </p:spPr>
        <p:txBody>
          <a:bodyPr wrap="none" rtlCol="0">
            <a:spAutoFit/>
          </a:bodyPr>
          <a:lstStyle/>
          <a:p>
            <a:r>
              <a:rPr lang="en-US" dirty="0"/>
              <a:t>R</a:t>
            </a:r>
          </a:p>
        </p:txBody>
      </p:sp>
      <p:sp>
        <p:nvSpPr>
          <p:cNvPr id="17" name="TextBox 16"/>
          <p:cNvSpPr txBox="1"/>
          <p:nvPr/>
        </p:nvSpPr>
        <p:spPr>
          <a:xfrm>
            <a:off x="3249464" y="4623519"/>
            <a:ext cx="325730" cy="461665"/>
          </a:xfrm>
          <a:prstGeom prst="rect">
            <a:avLst/>
          </a:prstGeom>
          <a:noFill/>
        </p:spPr>
        <p:txBody>
          <a:bodyPr wrap="none" rtlCol="0">
            <a:spAutoFit/>
          </a:bodyPr>
          <a:lstStyle/>
          <a:p>
            <a:r>
              <a:rPr lang="en-US" dirty="0"/>
              <a:t>S</a:t>
            </a:r>
          </a:p>
        </p:txBody>
      </p:sp>
      <p:sp>
        <p:nvSpPr>
          <p:cNvPr id="18" name="TextBox 17"/>
          <p:cNvSpPr txBox="1"/>
          <p:nvPr/>
        </p:nvSpPr>
        <p:spPr>
          <a:xfrm>
            <a:off x="1596052" y="3903439"/>
            <a:ext cx="1024639" cy="461665"/>
          </a:xfrm>
          <a:prstGeom prst="rect">
            <a:avLst/>
          </a:prstGeom>
          <a:noFill/>
        </p:spPr>
        <p:txBody>
          <a:bodyPr wrap="none" rtlCol="0">
            <a:spAutoFit/>
          </a:bodyPr>
          <a:lstStyle/>
          <a:p>
            <a:r>
              <a:rPr lang="el-GR" dirty="0"/>
              <a:t>σ</a:t>
            </a:r>
            <a:r>
              <a:rPr lang="en-US" baseline="-25000" dirty="0"/>
              <a:t>bid=100</a:t>
            </a:r>
          </a:p>
        </p:txBody>
      </p:sp>
      <p:sp>
        <p:nvSpPr>
          <p:cNvPr id="19" name="TextBox 18"/>
          <p:cNvSpPr txBox="1"/>
          <p:nvPr/>
        </p:nvSpPr>
        <p:spPr>
          <a:xfrm>
            <a:off x="2893373" y="3903438"/>
            <a:ext cx="1037913" cy="461665"/>
          </a:xfrm>
          <a:prstGeom prst="rect">
            <a:avLst/>
          </a:prstGeom>
          <a:noFill/>
        </p:spPr>
        <p:txBody>
          <a:bodyPr wrap="none" rtlCol="0">
            <a:spAutoFit/>
          </a:bodyPr>
          <a:lstStyle/>
          <a:p>
            <a:r>
              <a:rPr lang="el-GR" dirty="0"/>
              <a:t>σ</a:t>
            </a:r>
            <a:r>
              <a:rPr lang="en-US" baseline="-25000" dirty="0"/>
              <a:t>rating&gt;5</a:t>
            </a:r>
          </a:p>
        </p:txBody>
      </p:sp>
      <p:sp>
        <p:nvSpPr>
          <p:cNvPr id="20" name="Rectangle 19"/>
          <p:cNvSpPr/>
          <p:nvPr/>
        </p:nvSpPr>
        <p:spPr>
          <a:xfrm>
            <a:off x="2461717" y="2967335"/>
            <a:ext cx="503664" cy="461665"/>
          </a:xfrm>
          <a:prstGeom prst="rect">
            <a:avLst/>
          </a:prstGeom>
        </p:spPr>
        <p:txBody>
          <a:bodyPr wrap="none">
            <a:spAutoFit/>
          </a:bodyPr>
          <a:lstStyle/>
          <a:p>
            <a:r>
              <a:rPr lang="en-US" dirty="0"/>
              <a:t>⨝</a:t>
            </a:r>
          </a:p>
        </p:txBody>
      </p:sp>
      <p:sp>
        <p:nvSpPr>
          <p:cNvPr id="21" name="Rectangle 20"/>
          <p:cNvSpPr/>
          <p:nvPr/>
        </p:nvSpPr>
        <p:spPr>
          <a:xfrm>
            <a:off x="3025612" y="2182488"/>
            <a:ext cx="503664" cy="461665"/>
          </a:xfrm>
          <a:prstGeom prst="rect">
            <a:avLst/>
          </a:prstGeom>
        </p:spPr>
        <p:txBody>
          <a:bodyPr wrap="none">
            <a:spAutoFit/>
          </a:bodyPr>
          <a:lstStyle/>
          <a:p>
            <a:r>
              <a:rPr lang="en-US"/>
              <a:t>⨝</a:t>
            </a:r>
          </a:p>
        </p:txBody>
      </p:sp>
      <p:cxnSp>
        <p:nvCxnSpPr>
          <p:cNvPr id="23" name="Straight Connector 22"/>
          <p:cNvCxnSpPr>
            <a:stCxn id="16" idx="0"/>
            <a:endCxn id="18" idx="2"/>
          </p:cNvCxnSpPr>
          <p:nvPr/>
        </p:nvCxnSpPr>
        <p:spPr>
          <a:xfrm flipV="1">
            <a:off x="2108371" y="4365104"/>
            <a:ext cx="1" cy="258415"/>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7" idx="0"/>
            <a:endCxn id="19" idx="2"/>
          </p:cNvCxnSpPr>
          <p:nvPr/>
        </p:nvCxnSpPr>
        <p:spPr>
          <a:xfrm flipV="1">
            <a:off x="3412329" y="4365103"/>
            <a:ext cx="1" cy="25841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0" idx="2"/>
          </p:cNvCxnSpPr>
          <p:nvPr/>
        </p:nvCxnSpPr>
        <p:spPr>
          <a:xfrm flipV="1">
            <a:off x="2180380" y="3429000"/>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rot="5400000" flipV="1">
            <a:off x="2733623" y="3443557"/>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2726960" y="2585421"/>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rot="5400000" flipV="1">
            <a:off x="3280203" y="2599978"/>
            <a:ext cx="533169" cy="504056"/>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660588" y="3114842"/>
            <a:ext cx="335348" cy="461665"/>
          </a:xfrm>
          <a:prstGeom prst="rect">
            <a:avLst/>
          </a:prstGeom>
          <a:noFill/>
        </p:spPr>
        <p:txBody>
          <a:bodyPr wrap="none" rtlCol="0">
            <a:spAutoFit/>
          </a:bodyPr>
          <a:lstStyle/>
          <a:p>
            <a:r>
              <a:rPr lang="en-US" dirty="0"/>
              <a:t>T</a:t>
            </a:r>
          </a:p>
        </p:txBody>
      </p:sp>
      <p:cxnSp>
        <p:nvCxnSpPr>
          <p:cNvPr id="42" name="Straight Arrow Connector 41"/>
          <p:cNvCxnSpPr>
            <a:stCxn id="14" idx="3"/>
          </p:cNvCxnSpPr>
          <p:nvPr/>
        </p:nvCxnSpPr>
        <p:spPr>
          <a:xfrm>
            <a:off x="2461717" y="2535287"/>
            <a:ext cx="395260" cy="314394"/>
          </a:xfrm>
          <a:prstGeom prst="straightConnector1">
            <a:avLst/>
          </a:prstGeom>
          <a:ln w="47625">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253168" y="1941725"/>
            <a:ext cx="1" cy="258415"/>
          </a:xfrm>
          <a:prstGeom prst="line">
            <a:avLst/>
          </a:prstGeom>
          <a:ln w="2540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073864" y="1455447"/>
            <a:ext cx="588623" cy="461665"/>
          </a:xfrm>
          <a:prstGeom prst="rect">
            <a:avLst/>
          </a:prstGeom>
          <a:noFill/>
        </p:spPr>
        <p:txBody>
          <a:bodyPr wrap="none" rtlCol="0">
            <a:spAutoFit/>
          </a:bodyPr>
          <a:lstStyle/>
          <a:p>
            <a:r>
              <a:rPr lang="el-GR" dirty="0"/>
              <a:t>π</a:t>
            </a:r>
            <a:r>
              <a:rPr lang="en-US" baseline="-25000" dirty="0" err="1"/>
              <a:t>sid</a:t>
            </a:r>
            <a:endParaRPr lang="en-US" baseline="-25000" dirty="0"/>
          </a:p>
        </p:txBody>
      </p:sp>
    </p:spTree>
    <p:extLst>
      <p:ext uri="{BB962C8B-B14F-4D97-AF65-F5344CB8AC3E}">
        <p14:creationId xmlns:p14="http://schemas.microsoft.com/office/powerpoint/2010/main" val="1804340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cardinality estimates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836712"/>
                <a:ext cx="8229600" cy="4906963"/>
              </a:xfrm>
            </p:spPr>
            <p:txBody>
              <a:bodyPr/>
              <a:lstStyle/>
              <a:p>
                <a:r>
                  <a:rPr lang="en-US" sz="2800" dirty="0"/>
                  <a:t>Reduction factor </a:t>
                </a:r>
                <a14:m>
                  <m:oMath xmlns:m="http://schemas.openxmlformats.org/officeDocument/2006/math">
                    <m:f>
                      <m:fPr>
                        <m:ctrlPr>
                          <a:rPr lang="en-US" sz="2800" i="1">
                            <a:latin typeface="Cambria Math" panose="02040503050406030204" pitchFamily="18" charset="0"/>
                          </a:rPr>
                        </m:ctrlPr>
                      </m:fPr>
                      <m:num>
                        <m:r>
                          <a:rPr lang="en-US" sz="2800" b="0" i="1" smtClean="0">
                            <a:latin typeface="Cambria Math" charset="0"/>
                          </a:rPr>
                          <m:t>1</m:t>
                        </m:r>
                      </m:num>
                      <m:den>
                        <m:func>
                          <m:funcPr>
                            <m:ctrlPr>
                              <a:rPr lang="en-US" sz="2800" b="0" i="1" smtClean="0">
                                <a:latin typeface="Cambria Math" panose="02040503050406030204" pitchFamily="18" charset="0"/>
                              </a:rPr>
                            </m:ctrlPr>
                          </m:funcPr>
                          <m:fName>
                            <m:r>
                              <m:rPr>
                                <m:sty m:val="p"/>
                              </m:rPr>
                              <a:rPr lang="en-US" sz="2800" b="0" i="0" smtClean="0">
                                <a:latin typeface="Cambria Math" charset="0"/>
                              </a:rPr>
                              <m:t>max</m:t>
                            </m:r>
                          </m:fName>
                          <m:e>
                            <m:d>
                              <m:dPr>
                                <m:begChr m:val="["/>
                                <m:endChr m:val="]"/>
                                <m:ctrlPr>
                                  <a:rPr lang="en-US" sz="2800" b="0" i="1" smtClean="0">
                                    <a:latin typeface="Cambria Math" panose="02040503050406030204" pitchFamily="18" charset="0"/>
                                  </a:rPr>
                                </m:ctrlPr>
                              </m:dPr>
                              <m:e>
                                <m:r>
                                  <a:rPr lang="en-US" sz="2800" i="1">
                                    <a:latin typeface="Cambria Math" charset="0"/>
                                  </a:rPr>
                                  <m:t>#</m:t>
                                </m:r>
                                <m:r>
                                  <a:rPr lang="en-US" sz="2800" i="1">
                                    <a:latin typeface="Cambria Math" charset="0"/>
                                  </a:rPr>
                                  <m:t>𝐾𝑒𝑦𝑠</m:t>
                                </m:r>
                                <m:d>
                                  <m:dPr>
                                    <m:ctrlPr>
                                      <a:rPr lang="en-US" sz="2800" i="1">
                                        <a:latin typeface="Cambria Math" panose="02040503050406030204" pitchFamily="18" charset="0"/>
                                      </a:rPr>
                                    </m:ctrlPr>
                                  </m:dPr>
                                  <m:e>
                                    <m:r>
                                      <a:rPr lang="en-US" sz="2800" i="1">
                                        <a:latin typeface="Cambria Math" charset="0"/>
                                      </a:rPr>
                                      <m:t>𝑅</m:t>
                                    </m:r>
                                    <m:r>
                                      <a:rPr lang="en-US" sz="2800" i="1">
                                        <a:latin typeface="Cambria Math" charset="0"/>
                                      </a:rPr>
                                      <m:t>.</m:t>
                                    </m:r>
                                    <m:r>
                                      <a:rPr lang="en-US" sz="2800" i="1">
                                        <a:latin typeface="Cambria Math" charset="0"/>
                                      </a:rPr>
                                      <m:t>𝑠𝑖𝑑</m:t>
                                    </m:r>
                                  </m:e>
                                </m:d>
                                <m:r>
                                  <a:rPr lang="en-US" sz="2800" i="1">
                                    <a:latin typeface="Cambria Math" charset="0"/>
                                  </a:rPr>
                                  <m:t>,#</m:t>
                                </m:r>
                                <m:r>
                                  <a:rPr lang="en-US" sz="2800" i="1">
                                    <a:latin typeface="Cambria Math" charset="0"/>
                                  </a:rPr>
                                  <m:t>𝐾𝑒𝑦𝑠</m:t>
                                </m:r>
                                <m:d>
                                  <m:dPr>
                                    <m:ctrlPr>
                                      <a:rPr lang="en-US" sz="2800" i="1">
                                        <a:latin typeface="Cambria Math" panose="02040503050406030204" pitchFamily="18" charset="0"/>
                                      </a:rPr>
                                    </m:ctrlPr>
                                  </m:dPr>
                                  <m:e>
                                    <m:r>
                                      <a:rPr lang="en-US" sz="2800" i="1">
                                        <a:latin typeface="Cambria Math" charset="0"/>
                                      </a:rPr>
                                      <m:t>𝑆</m:t>
                                    </m:r>
                                    <m:r>
                                      <a:rPr lang="en-US" sz="2800" i="1">
                                        <a:latin typeface="Cambria Math" charset="0"/>
                                      </a:rPr>
                                      <m:t>.</m:t>
                                    </m:r>
                                    <m:r>
                                      <a:rPr lang="en-US" sz="2800" i="1">
                                        <a:latin typeface="Cambria Math" charset="0"/>
                                      </a:rPr>
                                      <m:t>𝑠𝑖𝑑</m:t>
                                    </m:r>
                                  </m:e>
                                </m:d>
                              </m:e>
                            </m:d>
                          </m:e>
                        </m:func>
                      </m:den>
                    </m:f>
                  </m:oMath>
                </a14:m>
                <a:endParaRPr lang="en-US" sz="2800" dirty="0"/>
              </a:p>
              <a:p>
                <a:endParaRPr lang="en-US" dirty="0"/>
              </a:p>
              <a:p>
                <a:endParaRPr lang="en-US" dirty="0"/>
              </a:p>
              <a:p>
                <a:pPr marL="0" indent="0">
                  <a:buNone/>
                </a:pPr>
                <a:r>
                  <a:rPr lang="en-US" sz="2800" dirty="0">
                    <a:sym typeface="Wingdings"/>
                  </a:rPr>
                  <a:t> estimate is </a:t>
                </a:r>
                <a14:m>
                  <m:oMath xmlns:m="http://schemas.openxmlformats.org/officeDocument/2006/math">
                    <m:f>
                      <m:fPr>
                        <m:ctrlPr>
                          <a:rPr lang="en-US" sz="2800" i="1">
                            <a:latin typeface="Cambria Math" panose="02040503050406030204" pitchFamily="18" charset="0"/>
                          </a:rPr>
                        </m:ctrlPr>
                      </m:fPr>
                      <m:num>
                        <m:r>
                          <a:rPr lang="en-US" sz="2800" b="0" i="1" smtClean="0">
                            <a:latin typeface="Cambria Math" charset="0"/>
                          </a:rPr>
                          <m:t>#</m:t>
                        </m:r>
                        <m:r>
                          <a:rPr lang="en-US" sz="2800" b="0" i="1" smtClean="0">
                            <a:latin typeface="Cambria Math" charset="0"/>
                          </a:rPr>
                          <m:t>𝑅𝑒𝑐𝑜𝑟𝑑𝑠</m:t>
                        </m:r>
                        <m:d>
                          <m:dPr>
                            <m:ctrlPr>
                              <a:rPr lang="en-US" sz="2800" b="0" i="1" smtClean="0">
                                <a:latin typeface="Cambria Math" panose="02040503050406030204" pitchFamily="18" charset="0"/>
                              </a:rPr>
                            </m:ctrlPr>
                          </m:dPr>
                          <m:e>
                            <m:r>
                              <a:rPr lang="en-US" sz="2800" b="0" i="1" smtClean="0">
                                <a:latin typeface="Cambria Math" charset="0"/>
                              </a:rPr>
                              <m:t>𝑅</m:t>
                            </m:r>
                          </m:e>
                        </m:d>
                        <m:r>
                          <a:rPr lang="en-US" sz="2800" b="0" i="1" smtClean="0">
                            <a:latin typeface="Cambria Math" charset="0"/>
                          </a:rPr>
                          <m:t> ∗ </m:t>
                        </m:r>
                        <m:r>
                          <a:rPr lang="en-US" sz="2800" i="1">
                            <a:latin typeface="Cambria Math" charset="0"/>
                          </a:rPr>
                          <m:t>#</m:t>
                        </m:r>
                        <m:r>
                          <a:rPr lang="en-US" sz="2800" i="1">
                            <a:latin typeface="Cambria Math" charset="0"/>
                          </a:rPr>
                          <m:t>𝑅𝑒𝑐𝑜𝑟𝑑𝑠</m:t>
                        </m:r>
                        <m:d>
                          <m:dPr>
                            <m:ctrlPr>
                              <a:rPr lang="en-US" sz="2800" i="1">
                                <a:latin typeface="Cambria Math" panose="02040503050406030204" pitchFamily="18" charset="0"/>
                              </a:rPr>
                            </m:ctrlPr>
                          </m:dPr>
                          <m:e>
                            <m:r>
                              <a:rPr lang="en-US" sz="2800" b="0" i="1" smtClean="0">
                                <a:latin typeface="Cambria Math" charset="0"/>
                              </a:rPr>
                              <m:t>𝑆</m:t>
                            </m:r>
                          </m:e>
                        </m:d>
                      </m:num>
                      <m:den>
                        <m:func>
                          <m:funcPr>
                            <m:ctrlPr>
                              <a:rPr lang="en-US" sz="2800" i="1">
                                <a:latin typeface="Cambria Math" panose="02040503050406030204" pitchFamily="18" charset="0"/>
                              </a:rPr>
                            </m:ctrlPr>
                          </m:funcPr>
                          <m:fName>
                            <m:r>
                              <m:rPr>
                                <m:sty m:val="p"/>
                              </m:rPr>
                              <a:rPr lang="en-US" sz="2800">
                                <a:latin typeface="Cambria Math" charset="0"/>
                              </a:rPr>
                              <m:t>max</m:t>
                            </m:r>
                          </m:fName>
                          <m:e>
                            <m:d>
                              <m:dPr>
                                <m:begChr m:val="["/>
                                <m:endChr m:val="]"/>
                                <m:ctrlPr>
                                  <a:rPr lang="en-US" sz="2800" i="1">
                                    <a:latin typeface="Cambria Math" panose="02040503050406030204" pitchFamily="18" charset="0"/>
                                  </a:rPr>
                                </m:ctrlPr>
                              </m:dPr>
                              <m:e>
                                <m:r>
                                  <a:rPr lang="en-US" sz="2800" i="1">
                                    <a:latin typeface="Cambria Math" charset="0"/>
                                  </a:rPr>
                                  <m:t>#</m:t>
                                </m:r>
                                <m:r>
                                  <a:rPr lang="en-US" sz="2800" i="1">
                                    <a:latin typeface="Cambria Math" charset="0"/>
                                  </a:rPr>
                                  <m:t>𝐾𝑒𝑦𝑠</m:t>
                                </m:r>
                                <m:d>
                                  <m:dPr>
                                    <m:ctrlPr>
                                      <a:rPr lang="en-US" sz="2800" i="1">
                                        <a:latin typeface="Cambria Math" panose="02040503050406030204" pitchFamily="18" charset="0"/>
                                      </a:rPr>
                                    </m:ctrlPr>
                                  </m:dPr>
                                  <m:e>
                                    <m:r>
                                      <a:rPr lang="en-US" sz="2800" i="1">
                                        <a:latin typeface="Cambria Math" charset="0"/>
                                      </a:rPr>
                                      <m:t>𝑅</m:t>
                                    </m:r>
                                    <m:r>
                                      <a:rPr lang="en-US" sz="2800" i="1">
                                        <a:latin typeface="Cambria Math" charset="0"/>
                                      </a:rPr>
                                      <m:t>.</m:t>
                                    </m:r>
                                    <m:r>
                                      <a:rPr lang="en-US" sz="2800" i="1">
                                        <a:latin typeface="Cambria Math" charset="0"/>
                                      </a:rPr>
                                      <m:t>𝑠𝑖𝑑</m:t>
                                    </m:r>
                                  </m:e>
                                </m:d>
                                <m:r>
                                  <a:rPr lang="en-US" sz="2800" i="1">
                                    <a:latin typeface="Cambria Math" charset="0"/>
                                  </a:rPr>
                                  <m:t>,#</m:t>
                                </m:r>
                                <m:r>
                                  <a:rPr lang="en-US" sz="2800" i="1">
                                    <a:latin typeface="Cambria Math" charset="0"/>
                                  </a:rPr>
                                  <m:t>𝐾𝑒𝑦𝑠</m:t>
                                </m:r>
                                <m:d>
                                  <m:dPr>
                                    <m:ctrlPr>
                                      <a:rPr lang="en-US" sz="2800" i="1">
                                        <a:latin typeface="Cambria Math" panose="02040503050406030204" pitchFamily="18" charset="0"/>
                                      </a:rPr>
                                    </m:ctrlPr>
                                  </m:dPr>
                                  <m:e>
                                    <m:r>
                                      <a:rPr lang="en-US" sz="2800" i="1">
                                        <a:latin typeface="Cambria Math" charset="0"/>
                                      </a:rPr>
                                      <m:t>𝑆</m:t>
                                    </m:r>
                                    <m:r>
                                      <a:rPr lang="en-US" sz="2800" i="1">
                                        <a:latin typeface="Cambria Math" charset="0"/>
                                      </a:rPr>
                                      <m:t>.</m:t>
                                    </m:r>
                                    <m:r>
                                      <a:rPr lang="en-US" sz="2800" i="1">
                                        <a:latin typeface="Cambria Math" charset="0"/>
                                      </a:rPr>
                                      <m:t>𝑠𝑖𝑑</m:t>
                                    </m:r>
                                  </m:e>
                                </m:d>
                              </m:e>
                            </m:d>
                          </m:e>
                        </m:func>
                      </m:den>
                    </m:f>
                  </m:oMath>
                </a14:m>
                <a:endParaRPr lang="en-US" sz="2800" dirty="0"/>
              </a:p>
              <a:p>
                <a:endParaRPr lang="en-US" dirty="0"/>
              </a:p>
              <a:p>
                <a:r>
                  <a:rPr lang="en-US" sz="2800" dirty="0"/>
                  <a:t>More for cost estimation &amp; statistics in the book. Chapters: </a:t>
                </a:r>
              </a:p>
              <a:p>
                <a:pPr lvl="1"/>
                <a:r>
                  <a:rPr lang="en-US" dirty="0"/>
                  <a:t>“Evaluation of rel. operators” (CS-322 material)</a:t>
                </a:r>
              </a:p>
              <a:p>
                <a:pPr lvl="1"/>
                <a:r>
                  <a:rPr lang="en-US" dirty="0"/>
                  <a:t>“Introduction to query optimization”</a:t>
                </a:r>
              </a:p>
              <a:p>
                <a:pPr lvl="1"/>
                <a:r>
                  <a:rPr lang="en-US" dirty="0"/>
                  <a:t>“A typical relational query optimizer”</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836712"/>
                <a:ext cx="8229600" cy="4906963"/>
              </a:xfrm>
              <a:blipFill rotWithShape="0">
                <a:blip r:embed="rId3"/>
                <a:stretch>
                  <a:fillRect l="-1556" b="-1652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5B54189-C436-47D0-AC37-8484B13A8E13}" type="slidenum">
              <a:rPr lang="en-US" smtClean="0"/>
              <a:pPr/>
              <a:t>41</a:t>
            </a:fld>
            <a:endParaRPr lang="en-US"/>
          </a:p>
        </p:txBody>
      </p:sp>
      <p:sp>
        <p:nvSpPr>
          <p:cNvPr id="6" name="Rounded Rectangular Callout 5"/>
          <p:cNvSpPr/>
          <p:nvPr/>
        </p:nvSpPr>
        <p:spPr>
          <a:xfrm>
            <a:off x="4427984" y="1822376"/>
            <a:ext cx="2808312" cy="720080"/>
          </a:xfrm>
          <a:prstGeom prst="wedgeRoundRectCallout">
            <a:avLst>
              <a:gd name="adj1" fmla="val -41334"/>
              <a:gd name="adj2" fmla="val -84083"/>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If unknown, </a:t>
            </a:r>
          </a:p>
          <a:p>
            <a:pPr algn="ctr"/>
            <a:r>
              <a:rPr lang="en-US" dirty="0"/>
              <a:t>use 10!</a:t>
            </a:r>
          </a:p>
        </p:txBody>
      </p:sp>
    </p:spTree>
    <p:extLst>
      <p:ext uri="{BB962C8B-B14F-4D97-AF65-F5344CB8AC3E}">
        <p14:creationId xmlns:p14="http://schemas.microsoft.com/office/powerpoint/2010/main" val="13871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dissolve">
                                      <p:cBhvr>
                                        <p:cTn id="7" dur="500"/>
                                        <p:tgtEl>
                                          <p:spTgt spid="3">
                                            <p:txEl>
                                              <p:pRg st="5" end="5"/>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dissolve">
                                      <p:cBhvr>
                                        <p:cTn id="10" dur="500"/>
                                        <p:tgtEl>
                                          <p:spTgt spid="3">
                                            <p:txEl>
                                              <p:pRg st="6" end="6"/>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dissolve">
                                      <p:cBhvr>
                                        <p:cTn id="13" dur="500"/>
                                        <p:tgtEl>
                                          <p:spTgt spid="3">
                                            <p:txEl>
                                              <p:pRg st="7" end="7"/>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dissolve">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chor="ctr"/>
          <a:lstStyle/>
          <a:p>
            <a:pPr marL="0" indent="0" algn="ctr">
              <a:buNone/>
            </a:pPr>
            <a:r>
              <a:rPr lang="en-US" sz="4800" dirty="0"/>
              <a:t>Now back to </a:t>
            </a:r>
          </a:p>
          <a:p>
            <a:pPr marL="0" indent="0" algn="ctr">
              <a:buNone/>
            </a:pPr>
            <a:r>
              <a:rPr lang="en-US" sz="4800" dirty="0" err="1"/>
              <a:t>Selinger’s</a:t>
            </a:r>
            <a:r>
              <a:rPr lang="en-US" sz="4800" dirty="0"/>
              <a:t> work </a:t>
            </a:r>
          </a:p>
          <a:p>
            <a:pPr marL="0" indent="0" algn="ctr">
              <a:buNone/>
            </a:pPr>
            <a:r>
              <a:rPr lang="en-US" sz="4800" dirty="0">
                <a:sym typeface="Wingdings"/>
              </a:rPr>
              <a:t>and </a:t>
            </a:r>
            <a:endParaRPr lang="en-US" sz="4800" dirty="0"/>
          </a:p>
          <a:p>
            <a:pPr marL="0" indent="0" algn="ctr">
              <a:buNone/>
            </a:pPr>
            <a:r>
              <a:rPr lang="en-US" sz="4800" b="1" dirty="0"/>
              <a:t>SYSTEM R</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42</a:t>
            </a:fld>
            <a:endParaRPr lang="en-US"/>
          </a:p>
        </p:txBody>
      </p:sp>
    </p:spTree>
    <p:extLst>
      <p:ext uri="{BB962C8B-B14F-4D97-AF65-F5344CB8AC3E}">
        <p14:creationId xmlns:p14="http://schemas.microsoft.com/office/powerpoint/2010/main" val="9005956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Content Placeholder 2"/>
          <p:cNvSpPr>
            <a:spLocks noGrp="1"/>
          </p:cNvSpPr>
          <p:nvPr>
            <p:ph idx="1"/>
          </p:nvPr>
        </p:nvSpPr>
        <p:spPr>
          <a:xfrm>
            <a:off x="323528" y="1219200"/>
            <a:ext cx="8820472" cy="4906963"/>
          </a:xfrm>
        </p:spPr>
        <p:txBody>
          <a:bodyPr/>
          <a:lstStyle/>
          <a:p>
            <a:r>
              <a:rPr lang="en-US" sz="2800" dirty="0"/>
              <a:t>IBM SYSTEM R</a:t>
            </a:r>
          </a:p>
          <a:p>
            <a:pPr lvl="1"/>
            <a:r>
              <a:rPr lang="en-US" sz="2800" dirty="0"/>
              <a:t>Seminal project from the 70s</a:t>
            </a:r>
          </a:p>
          <a:p>
            <a:pPr lvl="1"/>
            <a:r>
              <a:rPr lang="en-US" sz="2800" dirty="0"/>
              <a:t>Drastic influence on succeeding </a:t>
            </a:r>
            <a:r>
              <a:rPr lang="en-US" sz="2800" dirty="0" err="1"/>
              <a:t>dbs</a:t>
            </a:r>
            <a:r>
              <a:rPr lang="en-US" sz="2800" dirty="0"/>
              <a:t>!</a:t>
            </a:r>
          </a:p>
          <a:p>
            <a:endParaRPr lang="en-US" sz="2800" dirty="0"/>
          </a:p>
          <a:p>
            <a:r>
              <a:rPr lang="en-US" sz="2800" dirty="0"/>
              <a:t>High-level idea</a:t>
            </a:r>
          </a:p>
          <a:p>
            <a:pPr lvl="1"/>
            <a:r>
              <a:rPr lang="en-US" sz="2800" dirty="0"/>
              <a:t>Iterate over the possible plans</a:t>
            </a:r>
          </a:p>
          <a:p>
            <a:pPr lvl="2"/>
            <a:r>
              <a:rPr lang="en-US" sz="2800" dirty="0"/>
              <a:t>Order of operators, physical implementations of operators, access paths</a:t>
            </a:r>
          </a:p>
          <a:p>
            <a:pPr lvl="1"/>
            <a:r>
              <a:rPr lang="en-US" sz="2800" dirty="0"/>
              <a:t>Estimate cost of each plan</a:t>
            </a:r>
          </a:p>
          <a:p>
            <a:pPr lvl="1"/>
            <a:r>
              <a:rPr lang="en-US" sz="2800" dirty="0"/>
              <a:t>Return the cheapest to the user</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43</a:t>
            </a:fld>
            <a:endParaRPr lang="en-US"/>
          </a:p>
        </p:txBody>
      </p:sp>
      <p:sp>
        <p:nvSpPr>
          <p:cNvPr id="6" name="TextBox 5"/>
          <p:cNvSpPr txBox="1"/>
          <p:nvPr/>
        </p:nvSpPr>
        <p:spPr>
          <a:xfrm>
            <a:off x="4536706" y="2924944"/>
            <a:ext cx="4645439" cy="954107"/>
          </a:xfrm>
          <a:prstGeom prst="rect">
            <a:avLst/>
          </a:prstGeom>
          <a:solidFill>
            <a:srgbClr val="FFFF00"/>
          </a:solidFill>
        </p:spPr>
        <p:txBody>
          <a:bodyPr wrap="none" rtlCol="0">
            <a:spAutoFit/>
          </a:bodyPr>
          <a:lstStyle/>
          <a:p>
            <a:r>
              <a:rPr lang="en-US" sz="2800" dirty="0">
                <a:solidFill>
                  <a:srgbClr val="6F2529"/>
                </a:solidFill>
              </a:rPr>
              <a:t>Too many plans. Use heuristics</a:t>
            </a:r>
          </a:p>
          <a:p>
            <a:r>
              <a:rPr lang="en-US" sz="2800" dirty="0">
                <a:solidFill>
                  <a:srgbClr val="6F2529"/>
                </a:solidFill>
              </a:rPr>
              <a:t>to reduce the search space</a:t>
            </a:r>
          </a:p>
        </p:txBody>
      </p:sp>
    </p:spTree>
    <p:extLst>
      <p:ext uri="{BB962C8B-B14F-4D97-AF65-F5344CB8AC3E}">
        <p14:creationId xmlns:p14="http://schemas.microsoft.com/office/powerpoint/2010/main" val="2114293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Content Placeholder 2"/>
          <p:cNvSpPr>
            <a:spLocks noGrp="1"/>
          </p:cNvSpPr>
          <p:nvPr>
            <p:ph idx="1"/>
          </p:nvPr>
        </p:nvSpPr>
        <p:spPr>
          <a:xfrm>
            <a:off x="323528" y="1219200"/>
            <a:ext cx="8820472" cy="4906963"/>
          </a:xfrm>
        </p:spPr>
        <p:txBody>
          <a:bodyPr/>
          <a:lstStyle/>
          <a:p>
            <a:r>
              <a:rPr lang="en-US" sz="2800" b="1" dirty="0"/>
              <a:t>Step 1: </a:t>
            </a:r>
            <a:r>
              <a:rPr lang="en-US" sz="2800" dirty="0"/>
              <a:t>Break query up </a:t>
            </a:r>
            <a:r>
              <a:rPr lang="en-US" sz="2800" dirty="0">
                <a:solidFill>
                  <a:srgbClr val="6F2529"/>
                </a:solidFill>
              </a:rPr>
              <a:t>into blocks </a:t>
            </a:r>
            <a:r>
              <a:rPr lang="en-US" sz="2800" dirty="0"/>
              <a:t>and generate the logical operators for each block. </a:t>
            </a:r>
          </a:p>
          <a:p>
            <a:pPr lvl="1"/>
            <a:r>
              <a:rPr lang="en-US" sz="2800" dirty="0"/>
              <a:t>Reduces complexity of each plan</a:t>
            </a:r>
          </a:p>
          <a:p>
            <a:r>
              <a:rPr lang="en-US" sz="2800" dirty="0"/>
              <a:t>Block: No nested queries, exactly one </a:t>
            </a:r>
            <a:r>
              <a:rPr lang="en-US" sz="2800" dirty="0">
                <a:latin typeface="Courier New" charset="0"/>
                <a:ea typeface="Courier New" charset="0"/>
                <a:cs typeface="Courier New" charset="0"/>
              </a:rPr>
              <a:t>SELECT</a:t>
            </a:r>
            <a:r>
              <a:rPr lang="en-US" sz="2800" dirty="0"/>
              <a:t> &amp; </a:t>
            </a:r>
            <a:r>
              <a:rPr lang="en-US" sz="2800" dirty="0">
                <a:latin typeface="Courier New" charset="0"/>
                <a:ea typeface="Courier New" charset="0"/>
                <a:cs typeface="Courier New" charset="0"/>
              </a:rPr>
              <a:t>FROM</a:t>
            </a:r>
            <a:r>
              <a:rPr lang="en-US" sz="2800" dirty="0"/>
              <a:t>, and at most one </a:t>
            </a:r>
            <a:r>
              <a:rPr lang="en-US" sz="2800" dirty="0">
                <a:latin typeface="Courier New" charset="0"/>
                <a:ea typeface="Courier New" charset="0"/>
                <a:cs typeface="Courier New" charset="0"/>
              </a:rPr>
              <a:t>WHERE, GROUP BY, HAVING</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44</a:t>
            </a:fld>
            <a:endParaRPr lang="en-US"/>
          </a:p>
        </p:txBody>
      </p:sp>
      <p:sp>
        <p:nvSpPr>
          <p:cNvPr id="5" name="TextBox 4"/>
          <p:cNvSpPr txBox="1"/>
          <p:nvPr/>
        </p:nvSpPr>
        <p:spPr>
          <a:xfrm>
            <a:off x="25152" y="4549676"/>
            <a:ext cx="7571184" cy="2308324"/>
          </a:xfrm>
          <a:prstGeom prst="rect">
            <a:avLst/>
          </a:prstGeom>
          <a:solidFill>
            <a:schemeClr val="bg1">
              <a:lumMod val="95000"/>
            </a:schemeClr>
          </a:solidFill>
        </p:spPr>
        <p:txBody>
          <a:bodyPr wrap="square" rtlCol="0">
            <a:spAutoFit/>
          </a:bodyPr>
          <a:lstStyle/>
          <a:p>
            <a:r>
              <a:rPr lang="en-US" b="1" dirty="0">
                <a:solidFill>
                  <a:srgbClr val="FF0000"/>
                </a:solidFill>
              </a:rPr>
              <a:t>SELECT</a:t>
            </a:r>
            <a:r>
              <a:rPr lang="en-US" dirty="0">
                <a:solidFill>
                  <a:srgbClr val="FF0000"/>
                </a:solidFill>
              </a:rPr>
              <a:t> </a:t>
            </a:r>
            <a:r>
              <a:rPr lang="en-US" dirty="0" err="1">
                <a:solidFill>
                  <a:srgbClr val="FF0000"/>
                </a:solidFill>
              </a:rPr>
              <a:t>S.sid</a:t>
            </a:r>
            <a:r>
              <a:rPr lang="en-US" dirty="0">
                <a:solidFill>
                  <a:srgbClr val="FF0000"/>
                </a:solidFill>
              </a:rPr>
              <a:t>, </a:t>
            </a:r>
            <a:r>
              <a:rPr lang="en-US" b="1" dirty="0">
                <a:solidFill>
                  <a:srgbClr val="FF0000"/>
                </a:solidFill>
              </a:rPr>
              <a:t>MIN</a:t>
            </a:r>
            <a:r>
              <a:rPr lang="en-US" dirty="0">
                <a:solidFill>
                  <a:srgbClr val="FF0000"/>
                </a:solidFill>
              </a:rPr>
              <a:t> (</a:t>
            </a:r>
            <a:r>
              <a:rPr lang="en-US" dirty="0" err="1">
                <a:solidFill>
                  <a:srgbClr val="FF0000"/>
                </a:solidFill>
              </a:rPr>
              <a:t>R.day</a:t>
            </a:r>
            <a:r>
              <a:rPr lang="en-US" dirty="0">
                <a:solidFill>
                  <a:srgbClr val="FF0000"/>
                </a:solidFill>
              </a:rPr>
              <a:t>)</a:t>
            </a:r>
          </a:p>
          <a:p>
            <a:r>
              <a:rPr lang="en-US" b="1" dirty="0">
                <a:solidFill>
                  <a:srgbClr val="FF0000"/>
                </a:solidFill>
              </a:rPr>
              <a:t>FROM</a:t>
            </a:r>
            <a:r>
              <a:rPr lang="en-US" dirty="0">
                <a:solidFill>
                  <a:srgbClr val="FF0000"/>
                </a:solidFill>
              </a:rPr>
              <a:t> Sailors S, Reserves R, Boats B</a:t>
            </a:r>
          </a:p>
          <a:p>
            <a:r>
              <a:rPr lang="en-US" b="1" dirty="0">
                <a:solidFill>
                  <a:srgbClr val="FF0000"/>
                </a:solidFill>
              </a:rPr>
              <a:t>WHERE</a:t>
            </a:r>
            <a:r>
              <a:rPr lang="en-US" dirty="0">
                <a:solidFill>
                  <a:srgbClr val="FF0000"/>
                </a:solidFill>
              </a:rPr>
              <a:t> </a:t>
            </a:r>
            <a:r>
              <a:rPr lang="en-US" dirty="0" err="1">
                <a:solidFill>
                  <a:srgbClr val="FF0000"/>
                </a:solidFill>
              </a:rPr>
              <a:t>S.sid</a:t>
            </a:r>
            <a:r>
              <a:rPr lang="en-US" dirty="0">
                <a:solidFill>
                  <a:srgbClr val="FF0000"/>
                </a:solidFill>
              </a:rPr>
              <a:t> = </a:t>
            </a:r>
            <a:r>
              <a:rPr lang="en-US" dirty="0" err="1">
                <a:solidFill>
                  <a:srgbClr val="FF0000"/>
                </a:solidFill>
              </a:rPr>
              <a:t>R.sid</a:t>
            </a:r>
            <a:r>
              <a:rPr lang="en-US" dirty="0">
                <a:solidFill>
                  <a:srgbClr val="FF0000"/>
                </a:solidFill>
              </a:rPr>
              <a:t> </a:t>
            </a:r>
            <a:r>
              <a:rPr lang="en-US" b="1" dirty="0">
                <a:solidFill>
                  <a:srgbClr val="FF0000"/>
                </a:solidFill>
              </a:rPr>
              <a:t>AND</a:t>
            </a:r>
            <a:r>
              <a:rPr lang="en-US" dirty="0">
                <a:solidFill>
                  <a:srgbClr val="FF0000"/>
                </a:solidFill>
              </a:rPr>
              <a:t> </a:t>
            </a:r>
            <a:r>
              <a:rPr lang="en-US" dirty="0" err="1">
                <a:solidFill>
                  <a:srgbClr val="FF0000"/>
                </a:solidFill>
              </a:rPr>
              <a:t>R.bid</a:t>
            </a:r>
            <a:r>
              <a:rPr lang="en-US" dirty="0">
                <a:solidFill>
                  <a:srgbClr val="FF0000"/>
                </a:solidFill>
              </a:rPr>
              <a:t> = </a:t>
            </a:r>
            <a:r>
              <a:rPr lang="en-US" dirty="0" err="1">
                <a:solidFill>
                  <a:srgbClr val="FF0000"/>
                </a:solidFill>
              </a:rPr>
              <a:t>B.bid</a:t>
            </a:r>
            <a:r>
              <a:rPr lang="en-US" dirty="0">
                <a:solidFill>
                  <a:srgbClr val="FF0000"/>
                </a:solidFill>
              </a:rPr>
              <a:t> </a:t>
            </a:r>
            <a:r>
              <a:rPr lang="en-US" b="1" dirty="0">
                <a:solidFill>
                  <a:srgbClr val="FF0000"/>
                </a:solidFill>
              </a:rPr>
              <a:t>AND</a:t>
            </a:r>
            <a:r>
              <a:rPr lang="en-US" dirty="0">
                <a:solidFill>
                  <a:srgbClr val="FF0000"/>
                </a:solidFill>
              </a:rPr>
              <a:t> </a:t>
            </a:r>
            <a:r>
              <a:rPr lang="en-US" dirty="0" err="1">
                <a:solidFill>
                  <a:srgbClr val="FF0000"/>
                </a:solidFill>
              </a:rPr>
              <a:t>B.color</a:t>
            </a:r>
            <a:r>
              <a:rPr lang="en-US" dirty="0">
                <a:solidFill>
                  <a:srgbClr val="FF0000"/>
                </a:solidFill>
              </a:rPr>
              <a:t> = ‘red’</a:t>
            </a:r>
          </a:p>
          <a:p>
            <a:r>
              <a:rPr lang="en-US" dirty="0">
                <a:solidFill>
                  <a:srgbClr val="FF0000"/>
                </a:solidFill>
              </a:rPr>
              <a:t> </a:t>
            </a:r>
            <a:r>
              <a:rPr lang="en-US" b="1" dirty="0">
                <a:solidFill>
                  <a:srgbClr val="FF0000"/>
                </a:solidFill>
              </a:rPr>
              <a:t>AND</a:t>
            </a:r>
            <a:r>
              <a:rPr lang="en-US" dirty="0">
                <a:solidFill>
                  <a:srgbClr val="FF0000"/>
                </a:solidFill>
              </a:rPr>
              <a:t> </a:t>
            </a:r>
            <a:r>
              <a:rPr lang="en-US" dirty="0" err="1">
                <a:solidFill>
                  <a:srgbClr val="FF0000"/>
                </a:solidFill>
              </a:rPr>
              <a:t>S.rating</a:t>
            </a:r>
            <a:r>
              <a:rPr lang="en-US" dirty="0">
                <a:solidFill>
                  <a:srgbClr val="FF0000"/>
                </a:solidFill>
              </a:rPr>
              <a:t> =</a:t>
            </a:r>
            <a:r>
              <a:rPr lang="en-US" dirty="0"/>
              <a:t> (</a:t>
            </a:r>
            <a:r>
              <a:rPr lang="en-US" b="1" dirty="0">
                <a:solidFill>
                  <a:srgbClr val="00B050"/>
                </a:solidFill>
              </a:rPr>
              <a:t>SELECT MAX </a:t>
            </a:r>
            <a:r>
              <a:rPr lang="en-US" dirty="0">
                <a:solidFill>
                  <a:srgbClr val="00B050"/>
                </a:solidFill>
              </a:rPr>
              <a:t>(S2.rating) FROM Sailors S2</a:t>
            </a:r>
            <a:r>
              <a:rPr lang="en-US" dirty="0"/>
              <a:t>)</a:t>
            </a:r>
          </a:p>
          <a:p>
            <a:r>
              <a:rPr lang="en-US" b="1" dirty="0">
                <a:solidFill>
                  <a:srgbClr val="FF0000"/>
                </a:solidFill>
              </a:rPr>
              <a:t>GROUP BY </a:t>
            </a:r>
            <a:r>
              <a:rPr lang="en-US" dirty="0" err="1">
                <a:solidFill>
                  <a:srgbClr val="FF0000"/>
                </a:solidFill>
              </a:rPr>
              <a:t>S.sid</a:t>
            </a:r>
            <a:endParaRPr lang="en-US" dirty="0">
              <a:solidFill>
                <a:srgbClr val="FF0000"/>
              </a:solidFill>
            </a:endParaRPr>
          </a:p>
          <a:p>
            <a:r>
              <a:rPr lang="en-US" b="1" dirty="0">
                <a:solidFill>
                  <a:srgbClr val="FF0000"/>
                </a:solidFill>
              </a:rPr>
              <a:t>HAVING COUNT</a:t>
            </a:r>
            <a:r>
              <a:rPr lang="en-US" dirty="0">
                <a:solidFill>
                  <a:srgbClr val="FF0000"/>
                </a:solidFill>
              </a:rPr>
              <a:t>(*)&gt;1</a:t>
            </a:r>
          </a:p>
        </p:txBody>
      </p:sp>
    </p:spTree>
    <p:extLst>
      <p:ext uri="{BB962C8B-B14F-4D97-AF65-F5344CB8AC3E}">
        <p14:creationId xmlns:p14="http://schemas.microsoft.com/office/powerpoint/2010/main" val="155600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Content Placeholder 2"/>
          <p:cNvSpPr>
            <a:spLocks noGrp="1"/>
          </p:cNvSpPr>
          <p:nvPr>
            <p:ph idx="1"/>
          </p:nvPr>
        </p:nvSpPr>
        <p:spPr>
          <a:xfrm>
            <a:off x="323528" y="1219200"/>
            <a:ext cx="8820472" cy="4906963"/>
          </a:xfrm>
        </p:spPr>
        <p:txBody>
          <a:bodyPr/>
          <a:lstStyle/>
          <a:p>
            <a:r>
              <a:rPr lang="en-US" sz="2800" b="1" dirty="0"/>
              <a:t>Step 1: </a:t>
            </a:r>
            <a:r>
              <a:rPr lang="en-US" sz="2800" dirty="0"/>
              <a:t>Break query up </a:t>
            </a:r>
            <a:r>
              <a:rPr lang="en-US" sz="2800" dirty="0">
                <a:solidFill>
                  <a:srgbClr val="6F2529"/>
                </a:solidFill>
              </a:rPr>
              <a:t>into blocks </a:t>
            </a:r>
            <a:r>
              <a:rPr lang="en-US" sz="2800" dirty="0"/>
              <a:t>and generate the logical operators for each block. </a:t>
            </a:r>
          </a:p>
          <a:p>
            <a:pPr lvl="1"/>
            <a:r>
              <a:rPr lang="en-US" sz="2800" dirty="0"/>
              <a:t>Reduces complexity of each plan</a:t>
            </a:r>
          </a:p>
          <a:p>
            <a:r>
              <a:rPr lang="en-US" sz="2800" dirty="0"/>
              <a:t>Block: No nested queries, exactly one </a:t>
            </a:r>
            <a:r>
              <a:rPr lang="en-US" sz="2800" dirty="0">
                <a:latin typeface="Courier New" charset="0"/>
                <a:ea typeface="Courier New" charset="0"/>
                <a:cs typeface="Courier New" charset="0"/>
              </a:rPr>
              <a:t>SELECT</a:t>
            </a:r>
            <a:r>
              <a:rPr lang="en-US" sz="2800" dirty="0"/>
              <a:t> &amp; </a:t>
            </a:r>
            <a:r>
              <a:rPr lang="en-US" sz="2800" dirty="0">
                <a:latin typeface="Courier New" charset="0"/>
                <a:ea typeface="Courier New" charset="0"/>
                <a:cs typeface="Courier New" charset="0"/>
              </a:rPr>
              <a:t>FROM</a:t>
            </a:r>
            <a:r>
              <a:rPr lang="en-US" sz="2800" dirty="0"/>
              <a:t>, and at most one </a:t>
            </a:r>
            <a:r>
              <a:rPr lang="en-US" sz="2800" dirty="0">
                <a:latin typeface="Courier New" charset="0"/>
                <a:ea typeface="Courier New" charset="0"/>
                <a:cs typeface="Courier New" charset="0"/>
              </a:rPr>
              <a:t>WHERE, GROUP BY, HAVING</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45</a:t>
            </a:fld>
            <a:endParaRPr lang="en-US"/>
          </a:p>
        </p:txBody>
      </p:sp>
      <p:sp>
        <p:nvSpPr>
          <p:cNvPr id="5" name="TextBox 4"/>
          <p:cNvSpPr txBox="1"/>
          <p:nvPr/>
        </p:nvSpPr>
        <p:spPr>
          <a:xfrm>
            <a:off x="35496" y="4549676"/>
            <a:ext cx="7571184" cy="2308324"/>
          </a:xfrm>
          <a:prstGeom prst="rect">
            <a:avLst/>
          </a:prstGeom>
          <a:solidFill>
            <a:schemeClr val="bg1">
              <a:lumMod val="95000"/>
            </a:schemeClr>
          </a:solidFill>
        </p:spPr>
        <p:txBody>
          <a:bodyPr wrap="square" rtlCol="0">
            <a:spAutoFit/>
          </a:bodyPr>
          <a:lstStyle/>
          <a:p>
            <a:r>
              <a:rPr lang="en-US" b="1" dirty="0">
                <a:solidFill>
                  <a:srgbClr val="FF0000"/>
                </a:solidFill>
              </a:rPr>
              <a:t>SELECT</a:t>
            </a:r>
            <a:r>
              <a:rPr lang="en-US" dirty="0">
                <a:solidFill>
                  <a:srgbClr val="FF0000"/>
                </a:solidFill>
              </a:rPr>
              <a:t> </a:t>
            </a:r>
            <a:r>
              <a:rPr lang="en-US" dirty="0" err="1">
                <a:solidFill>
                  <a:srgbClr val="FF0000"/>
                </a:solidFill>
              </a:rPr>
              <a:t>S.sid</a:t>
            </a:r>
            <a:r>
              <a:rPr lang="en-US" dirty="0">
                <a:solidFill>
                  <a:srgbClr val="FF0000"/>
                </a:solidFill>
              </a:rPr>
              <a:t>, </a:t>
            </a:r>
            <a:r>
              <a:rPr lang="en-US" b="1" dirty="0">
                <a:solidFill>
                  <a:srgbClr val="FF0000"/>
                </a:solidFill>
              </a:rPr>
              <a:t>MIN</a:t>
            </a:r>
            <a:r>
              <a:rPr lang="en-US" dirty="0">
                <a:solidFill>
                  <a:srgbClr val="FF0000"/>
                </a:solidFill>
              </a:rPr>
              <a:t> (</a:t>
            </a:r>
            <a:r>
              <a:rPr lang="en-US" dirty="0" err="1">
                <a:solidFill>
                  <a:srgbClr val="FF0000"/>
                </a:solidFill>
              </a:rPr>
              <a:t>R.day</a:t>
            </a:r>
            <a:r>
              <a:rPr lang="en-US" dirty="0">
                <a:solidFill>
                  <a:srgbClr val="FF0000"/>
                </a:solidFill>
              </a:rPr>
              <a:t>)</a:t>
            </a:r>
          </a:p>
          <a:p>
            <a:r>
              <a:rPr lang="en-US" b="1" dirty="0">
                <a:solidFill>
                  <a:srgbClr val="FF0000"/>
                </a:solidFill>
              </a:rPr>
              <a:t>FROM</a:t>
            </a:r>
            <a:r>
              <a:rPr lang="en-US" dirty="0">
                <a:solidFill>
                  <a:srgbClr val="FF0000"/>
                </a:solidFill>
              </a:rPr>
              <a:t> Sailors S, Reserves R, Boats B</a:t>
            </a:r>
          </a:p>
          <a:p>
            <a:r>
              <a:rPr lang="en-US" b="1" dirty="0">
                <a:solidFill>
                  <a:srgbClr val="FF0000"/>
                </a:solidFill>
              </a:rPr>
              <a:t>WHERE</a:t>
            </a:r>
            <a:r>
              <a:rPr lang="en-US" dirty="0">
                <a:solidFill>
                  <a:srgbClr val="FF0000"/>
                </a:solidFill>
              </a:rPr>
              <a:t> </a:t>
            </a:r>
            <a:r>
              <a:rPr lang="en-US" dirty="0" err="1">
                <a:solidFill>
                  <a:srgbClr val="FF0000"/>
                </a:solidFill>
              </a:rPr>
              <a:t>S.sid</a:t>
            </a:r>
            <a:r>
              <a:rPr lang="en-US" dirty="0">
                <a:solidFill>
                  <a:srgbClr val="FF0000"/>
                </a:solidFill>
              </a:rPr>
              <a:t> = </a:t>
            </a:r>
            <a:r>
              <a:rPr lang="en-US" dirty="0" err="1">
                <a:solidFill>
                  <a:srgbClr val="FF0000"/>
                </a:solidFill>
              </a:rPr>
              <a:t>R.sid</a:t>
            </a:r>
            <a:r>
              <a:rPr lang="en-US" dirty="0">
                <a:solidFill>
                  <a:srgbClr val="FF0000"/>
                </a:solidFill>
              </a:rPr>
              <a:t> </a:t>
            </a:r>
            <a:r>
              <a:rPr lang="en-US" b="1" dirty="0">
                <a:solidFill>
                  <a:srgbClr val="FF0000"/>
                </a:solidFill>
              </a:rPr>
              <a:t>AND</a:t>
            </a:r>
            <a:r>
              <a:rPr lang="en-US" dirty="0">
                <a:solidFill>
                  <a:srgbClr val="FF0000"/>
                </a:solidFill>
              </a:rPr>
              <a:t> </a:t>
            </a:r>
            <a:r>
              <a:rPr lang="en-US" dirty="0" err="1">
                <a:solidFill>
                  <a:srgbClr val="FF0000"/>
                </a:solidFill>
              </a:rPr>
              <a:t>R.bid</a:t>
            </a:r>
            <a:r>
              <a:rPr lang="en-US" dirty="0">
                <a:solidFill>
                  <a:srgbClr val="FF0000"/>
                </a:solidFill>
              </a:rPr>
              <a:t> = </a:t>
            </a:r>
            <a:r>
              <a:rPr lang="en-US" dirty="0" err="1">
                <a:solidFill>
                  <a:srgbClr val="FF0000"/>
                </a:solidFill>
              </a:rPr>
              <a:t>B.bid</a:t>
            </a:r>
            <a:r>
              <a:rPr lang="en-US" dirty="0">
                <a:solidFill>
                  <a:srgbClr val="FF0000"/>
                </a:solidFill>
              </a:rPr>
              <a:t> </a:t>
            </a:r>
            <a:r>
              <a:rPr lang="en-US" b="1" dirty="0">
                <a:solidFill>
                  <a:srgbClr val="FF0000"/>
                </a:solidFill>
              </a:rPr>
              <a:t>AND</a:t>
            </a:r>
            <a:r>
              <a:rPr lang="en-US" dirty="0">
                <a:solidFill>
                  <a:srgbClr val="FF0000"/>
                </a:solidFill>
              </a:rPr>
              <a:t> </a:t>
            </a:r>
            <a:r>
              <a:rPr lang="en-US" dirty="0" err="1">
                <a:solidFill>
                  <a:srgbClr val="FF0000"/>
                </a:solidFill>
              </a:rPr>
              <a:t>B.color</a:t>
            </a:r>
            <a:r>
              <a:rPr lang="en-US" dirty="0">
                <a:solidFill>
                  <a:srgbClr val="FF0000"/>
                </a:solidFill>
              </a:rPr>
              <a:t> = ‘red’</a:t>
            </a:r>
          </a:p>
          <a:p>
            <a:r>
              <a:rPr lang="en-US" dirty="0">
                <a:solidFill>
                  <a:srgbClr val="FF0000"/>
                </a:solidFill>
              </a:rPr>
              <a:t> </a:t>
            </a:r>
            <a:r>
              <a:rPr lang="en-US" b="1" dirty="0">
                <a:solidFill>
                  <a:srgbClr val="FF0000"/>
                </a:solidFill>
              </a:rPr>
              <a:t>AND</a:t>
            </a:r>
            <a:r>
              <a:rPr lang="en-US" dirty="0">
                <a:solidFill>
                  <a:srgbClr val="FF0000"/>
                </a:solidFill>
              </a:rPr>
              <a:t> </a:t>
            </a:r>
            <a:r>
              <a:rPr lang="en-US" dirty="0" err="1">
                <a:solidFill>
                  <a:srgbClr val="FF0000"/>
                </a:solidFill>
              </a:rPr>
              <a:t>S.rating</a:t>
            </a:r>
            <a:r>
              <a:rPr lang="en-US" dirty="0">
                <a:solidFill>
                  <a:srgbClr val="FF0000"/>
                </a:solidFill>
              </a:rPr>
              <a:t> =</a:t>
            </a:r>
            <a:r>
              <a:rPr lang="en-US" dirty="0"/>
              <a:t> Reference to Nested Block</a:t>
            </a:r>
          </a:p>
          <a:p>
            <a:r>
              <a:rPr lang="en-US" b="1" dirty="0">
                <a:solidFill>
                  <a:srgbClr val="FF0000"/>
                </a:solidFill>
              </a:rPr>
              <a:t>GROUP BY </a:t>
            </a:r>
            <a:r>
              <a:rPr lang="en-US" dirty="0" err="1">
                <a:solidFill>
                  <a:srgbClr val="FF0000"/>
                </a:solidFill>
              </a:rPr>
              <a:t>S.sid</a:t>
            </a:r>
            <a:endParaRPr lang="en-US" dirty="0">
              <a:solidFill>
                <a:srgbClr val="FF0000"/>
              </a:solidFill>
            </a:endParaRPr>
          </a:p>
          <a:p>
            <a:r>
              <a:rPr lang="en-US" b="1" dirty="0">
                <a:solidFill>
                  <a:srgbClr val="FF0000"/>
                </a:solidFill>
              </a:rPr>
              <a:t>HAVING COUNT</a:t>
            </a:r>
            <a:r>
              <a:rPr lang="en-US" dirty="0">
                <a:solidFill>
                  <a:srgbClr val="FF0000"/>
                </a:solidFill>
              </a:rPr>
              <a:t>(*)&gt;1</a:t>
            </a:r>
          </a:p>
        </p:txBody>
      </p:sp>
      <p:sp>
        <p:nvSpPr>
          <p:cNvPr id="6" name="TextBox 5"/>
          <p:cNvSpPr txBox="1"/>
          <p:nvPr/>
        </p:nvSpPr>
        <p:spPr>
          <a:xfrm>
            <a:off x="5965304" y="3797111"/>
            <a:ext cx="3178696" cy="1200329"/>
          </a:xfrm>
          <a:prstGeom prst="rect">
            <a:avLst/>
          </a:prstGeom>
          <a:solidFill>
            <a:schemeClr val="bg1">
              <a:lumMod val="95000"/>
            </a:schemeClr>
          </a:solidFill>
        </p:spPr>
        <p:txBody>
          <a:bodyPr wrap="square" rtlCol="0">
            <a:spAutoFit/>
          </a:bodyPr>
          <a:lstStyle/>
          <a:p>
            <a:r>
              <a:rPr lang="en-US" dirty="0"/>
              <a:t>Nested Block:</a:t>
            </a:r>
          </a:p>
          <a:p>
            <a:r>
              <a:rPr lang="en-US" b="1" dirty="0">
                <a:solidFill>
                  <a:srgbClr val="00B050"/>
                </a:solidFill>
              </a:rPr>
              <a:t>SELECT MAX </a:t>
            </a:r>
            <a:r>
              <a:rPr lang="en-US" dirty="0">
                <a:solidFill>
                  <a:srgbClr val="00B050"/>
                </a:solidFill>
              </a:rPr>
              <a:t>(S2.rating) FROM Sailors S2</a:t>
            </a:r>
            <a:endParaRPr lang="en-US" dirty="0">
              <a:solidFill>
                <a:srgbClr val="FF0000"/>
              </a:solidFill>
            </a:endParaRPr>
          </a:p>
        </p:txBody>
      </p:sp>
    </p:spTree>
    <p:extLst>
      <p:ext uri="{BB962C8B-B14F-4D97-AF65-F5344CB8AC3E}">
        <p14:creationId xmlns:p14="http://schemas.microsoft.com/office/powerpoint/2010/main" val="1668721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R Optimizer</a:t>
            </a:r>
          </a:p>
        </p:txBody>
      </p:sp>
      <p:sp>
        <p:nvSpPr>
          <p:cNvPr id="3" name="Content Placeholder 2"/>
          <p:cNvSpPr>
            <a:spLocks noGrp="1"/>
          </p:cNvSpPr>
          <p:nvPr>
            <p:ph idx="1"/>
          </p:nvPr>
        </p:nvSpPr>
        <p:spPr>
          <a:xfrm>
            <a:off x="457200" y="1052736"/>
            <a:ext cx="8363272" cy="4906963"/>
          </a:xfrm>
        </p:spPr>
        <p:txBody>
          <a:bodyPr/>
          <a:lstStyle/>
          <a:p>
            <a:pPr marL="0" indent="0">
              <a:buNone/>
            </a:pPr>
            <a:r>
              <a:rPr lang="en-US" b="1" dirty="0"/>
              <a:t>Step 1: </a:t>
            </a:r>
            <a:r>
              <a:rPr lang="en-US" dirty="0"/>
              <a:t>Break query up </a:t>
            </a:r>
            <a:r>
              <a:rPr lang="en-US" dirty="0">
                <a:solidFill>
                  <a:srgbClr val="6F2529"/>
                </a:solidFill>
              </a:rPr>
              <a:t>into blocks </a:t>
            </a:r>
            <a:r>
              <a:rPr lang="en-US" dirty="0"/>
              <a:t>and detect the logical operators in each block. </a:t>
            </a:r>
          </a:p>
          <a:p>
            <a:pPr marL="0" indent="0">
              <a:buNone/>
            </a:pPr>
            <a:r>
              <a:rPr lang="en-US" b="1" dirty="0"/>
              <a:t>Step 2: </a:t>
            </a:r>
            <a:r>
              <a:rPr lang="en-US" dirty="0"/>
              <a:t>For each individual block:</a:t>
            </a:r>
            <a:endParaRPr lang="en-US" b="1" dirty="0"/>
          </a:p>
          <a:p>
            <a:r>
              <a:rPr lang="en-US" dirty="0"/>
              <a:t>For each logical operator, consider a set of physical operators &amp; offered access paths. </a:t>
            </a:r>
          </a:p>
          <a:p>
            <a:r>
              <a:rPr lang="en-US" i="1" dirty="0"/>
              <a:t>Iteratively construct </a:t>
            </a:r>
            <a:r>
              <a:rPr lang="en-US" dirty="0"/>
              <a:t>a “</a:t>
            </a:r>
            <a:r>
              <a:rPr lang="en-US" dirty="0">
                <a:solidFill>
                  <a:srgbClr val="6F2529"/>
                </a:solidFill>
              </a:rPr>
              <a:t>left-deep</a:t>
            </a:r>
            <a:r>
              <a:rPr lang="en-US" dirty="0"/>
              <a:t>” tree that minimizes the estimated amount of work to execute the plan.</a:t>
            </a:r>
          </a:p>
          <a:p>
            <a:pPr lvl="1"/>
            <a:r>
              <a:rPr lang="en-US" sz="3200" dirty="0"/>
              <a:t>Why left-deep?</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46</a:t>
            </a:fld>
            <a:endParaRPr lang="en-US"/>
          </a:p>
        </p:txBody>
      </p:sp>
    </p:spTree>
    <p:extLst>
      <p:ext uri="{BB962C8B-B14F-4D97-AF65-F5344CB8AC3E}">
        <p14:creationId xmlns:p14="http://schemas.microsoft.com/office/powerpoint/2010/main" val="527194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SYSTEM R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47</a:t>
            </a:fld>
            <a:endParaRPr lang="en-US"/>
          </a:p>
        </p:txBody>
      </p:sp>
      <p:graphicFrame>
        <p:nvGraphicFramePr>
          <p:cNvPr id="13" name="Table 12"/>
          <p:cNvGraphicFramePr>
            <a:graphicFrameLocks noGrp="1"/>
          </p:cNvGraphicFramePr>
          <p:nvPr/>
        </p:nvGraphicFramePr>
        <p:xfrm>
          <a:off x="1377662" y="4833640"/>
          <a:ext cx="2726500" cy="741680"/>
        </p:xfrm>
        <a:graphic>
          <a:graphicData uri="http://schemas.openxmlformats.org/drawingml/2006/table">
            <a:tbl>
              <a:tblPr firstRow="1" bandRow="1">
                <a:tableStyleId>{5C22544A-7EE6-4342-B048-85BDC9FD1C3A}</a:tableStyleId>
              </a:tblPr>
              <a:tblGrid>
                <a:gridCol w="1225677">
                  <a:extLst>
                    <a:ext uri="{9D8B030D-6E8A-4147-A177-3AD203B41FA5}">
                      <a16:colId xmlns:a16="http://schemas.microsoft.com/office/drawing/2014/main" val="20000"/>
                    </a:ext>
                  </a:extLst>
                </a:gridCol>
                <a:gridCol w="1500823">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a:t>
                      </a:r>
                    </a:p>
                  </a:txBody>
                  <a:tcPr/>
                </a:tc>
                <a:extLst>
                  <a:ext uri="{0D108BD9-81ED-4DB2-BD59-A6C34878D82A}">
                    <a16:rowId xmlns:a16="http://schemas.microsoft.com/office/drawing/2014/main" val="10001"/>
                  </a:ext>
                </a:extLst>
              </a:tr>
            </a:tbl>
          </a:graphicData>
        </a:graphic>
      </p:graphicFrame>
      <p:graphicFrame>
        <p:nvGraphicFramePr>
          <p:cNvPr id="14" name="Table 13"/>
          <p:cNvGraphicFramePr>
            <a:graphicFrameLocks noGrp="1"/>
          </p:cNvGraphicFramePr>
          <p:nvPr/>
        </p:nvGraphicFramePr>
        <p:xfrm>
          <a:off x="1377662" y="4033967"/>
          <a:ext cx="2736304" cy="74168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tblGrid>
              <a:tr h="370840">
                <a:tc>
                  <a:txBody>
                    <a:bodyPr/>
                    <a:lstStyle/>
                    <a:p>
                      <a:r>
                        <a:rPr lang="en-US" dirty="0"/>
                        <a:t>ARTIST_ID</a:t>
                      </a:r>
                    </a:p>
                  </a:txBody>
                  <a:tcPr/>
                </a:tc>
                <a:tc>
                  <a:txBody>
                    <a:bodyPr/>
                    <a:lstStyle/>
                    <a:p>
                      <a:r>
                        <a:rPr lang="en-US" dirty="0"/>
                        <a:t>ALBUM_ID</a:t>
                      </a:r>
                    </a:p>
                  </a:txBody>
                  <a:tcPr/>
                </a:tc>
                <a:extLst>
                  <a:ext uri="{0D108BD9-81ED-4DB2-BD59-A6C34878D82A}">
                    <a16:rowId xmlns:a16="http://schemas.microsoft.com/office/drawing/2014/main" val="10000"/>
                  </a:ext>
                </a:extLst>
              </a:tr>
              <a:tr h="370840">
                <a:tc>
                  <a:txBody>
                    <a:bodyPr/>
                    <a:lstStyle/>
                    <a:p>
                      <a:r>
                        <a:rPr lang="en-US" dirty="0"/>
                        <a:t>FK</a:t>
                      </a:r>
                    </a:p>
                  </a:txBody>
                  <a:tcPr/>
                </a:tc>
                <a:tc>
                  <a:txBody>
                    <a:bodyPr/>
                    <a:lstStyle/>
                    <a:p>
                      <a:r>
                        <a:rPr lang="en-US" dirty="0"/>
                        <a:t>FK</a:t>
                      </a:r>
                    </a:p>
                  </a:txBody>
                  <a:tcPr/>
                </a:tc>
                <a:extLst>
                  <a:ext uri="{0D108BD9-81ED-4DB2-BD59-A6C34878D82A}">
                    <a16:rowId xmlns:a16="http://schemas.microsoft.com/office/drawing/2014/main" val="10001"/>
                  </a:ext>
                </a:extLst>
              </a:tr>
            </a:tbl>
          </a:graphicData>
        </a:graphic>
      </p:graphicFrame>
      <p:sp>
        <p:nvSpPr>
          <p:cNvPr id="15" name="TextBox 14"/>
          <p:cNvSpPr txBox="1"/>
          <p:nvPr/>
        </p:nvSpPr>
        <p:spPr>
          <a:xfrm>
            <a:off x="219940" y="5709061"/>
            <a:ext cx="965329" cy="400110"/>
          </a:xfrm>
          <a:prstGeom prst="rect">
            <a:avLst/>
          </a:prstGeom>
          <a:noFill/>
        </p:spPr>
        <p:txBody>
          <a:bodyPr wrap="none" rtlCol="0">
            <a:spAutoFit/>
          </a:bodyPr>
          <a:lstStyle/>
          <a:p>
            <a:r>
              <a:rPr lang="en-US" sz="2000" dirty="0"/>
              <a:t>ALBUM</a:t>
            </a:r>
          </a:p>
        </p:txBody>
      </p:sp>
      <p:sp>
        <p:nvSpPr>
          <p:cNvPr id="16" name="TextBox 15"/>
          <p:cNvSpPr txBox="1"/>
          <p:nvPr/>
        </p:nvSpPr>
        <p:spPr>
          <a:xfrm>
            <a:off x="251520" y="4879375"/>
            <a:ext cx="902170" cy="400110"/>
          </a:xfrm>
          <a:prstGeom prst="rect">
            <a:avLst/>
          </a:prstGeom>
          <a:noFill/>
        </p:spPr>
        <p:txBody>
          <a:bodyPr wrap="none" rtlCol="0">
            <a:spAutoFit/>
          </a:bodyPr>
          <a:lstStyle/>
          <a:p>
            <a:r>
              <a:rPr lang="en-US" sz="2000" dirty="0"/>
              <a:t>ARTIST</a:t>
            </a:r>
          </a:p>
        </p:txBody>
      </p:sp>
      <p:sp>
        <p:nvSpPr>
          <p:cNvPr id="17" name="TextBox 16"/>
          <p:cNvSpPr txBox="1"/>
          <p:nvPr/>
        </p:nvSpPr>
        <p:spPr>
          <a:xfrm>
            <a:off x="251520" y="4088849"/>
            <a:ext cx="1126142" cy="400110"/>
          </a:xfrm>
          <a:prstGeom prst="rect">
            <a:avLst/>
          </a:prstGeom>
          <a:noFill/>
        </p:spPr>
        <p:txBody>
          <a:bodyPr wrap="none" rtlCol="0">
            <a:spAutoFit/>
          </a:bodyPr>
          <a:lstStyle/>
          <a:p>
            <a:r>
              <a:rPr lang="en-US" sz="2000" dirty="0"/>
              <a:t>APPEARS</a:t>
            </a:r>
          </a:p>
        </p:txBody>
      </p:sp>
      <p:graphicFrame>
        <p:nvGraphicFramePr>
          <p:cNvPr id="18" name="Table 17"/>
          <p:cNvGraphicFramePr>
            <a:graphicFrameLocks noGrp="1"/>
          </p:cNvGraphicFramePr>
          <p:nvPr/>
        </p:nvGraphicFramePr>
        <p:xfrm>
          <a:off x="1377662" y="5658440"/>
          <a:ext cx="2736304" cy="1010920"/>
        </p:xfrm>
        <a:graphic>
          <a:graphicData uri="http://schemas.openxmlformats.org/drawingml/2006/table">
            <a:tbl>
              <a:tblPr firstRow="1" bandRow="1">
                <a:tableStyleId>{5C22544A-7EE6-4342-B048-85BDC9FD1C3A}</a:tableStyleId>
              </a:tblPr>
              <a:tblGrid>
                <a:gridCol w="1193595">
                  <a:extLst>
                    <a:ext uri="{9D8B030D-6E8A-4147-A177-3AD203B41FA5}">
                      <a16:colId xmlns:a16="http://schemas.microsoft.com/office/drawing/2014/main" val="20000"/>
                    </a:ext>
                  </a:extLst>
                </a:gridCol>
                <a:gridCol w="1542709">
                  <a:extLst>
                    <a:ext uri="{9D8B030D-6E8A-4147-A177-3AD203B41FA5}">
                      <a16:colId xmlns:a16="http://schemas.microsoft.com/office/drawing/2014/main" val="20001"/>
                    </a:ext>
                  </a:extLst>
                </a:gridCol>
              </a:tblGrid>
              <a:tr h="370840">
                <a:tc>
                  <a:txBody>
                    <a:bodyPr/>
                    <a:lstStyle/>
                    <a:p>
                      <a:r>
                        <a:rPr lang="en-US" dirty="0"/>
                        <a:t>ID</a:t>
                      </a:r>
                    </a:p>
                  </a:txBody>
                  <a:tcPr/>
                </a:tc>
                <a:tc>
                  <a:txBody>
                    <a:bodyPr/>
                    <a:lstStyle/>
                    <a:p>
                      <a:r>
                        <a:rPr lang="en-US" dirty="0"/>
                        <a:t>NAME</a:t>
                      </a:r>
                    </a:p>
                  </a:txBody>
                  <a:tcPr/>
                </a:tc>
                <a:extLst>
                  <a:ext uri="{0D108BD9-81ED-4DB2-BD59-A6C34878D82A}">
                    <a16:rowId xmlns:a16="http://schemas.microsoft.com/office/drawing/2014/main" val="10000"/>
                  </a:ext>
                </a:extLst>
              </a:tr>
              <a:tr h="370840">
                <a:tc>
                  <a:txBody>
                    <a:bodyPr/>
                    <a:lstStyle/>
                    <a:p>
                      <a:r>
                        <a:rPr lang="en-US" dirty="0"/>
                        <a:t>Integer, PK</a:t>
                      </a:r>
                    </a:p>
                  </a:txBody>
                  <a:tcPr/>
                </a:tc>
                <a:tc>
                  <a:txBody>
                    <a:bodyPr/>
                    <a:lstStyle/>
                    <a:p>
                      <a:r>
                        <a:rPr lang="en-US" dirty="0"/>
                        <a:t>VARCHAR(32) </a:t>
                      </a:r>
                      <a:br>
                        <a:rPr lang="en-US" dirty="0"/>
                      </a:br>
                      <a:r>
                        <a:rPr lang="en-US" dirty="0"/>
                        <a:t>UNIQUE</a:t>
                      </a:r>
                    </a:p>
                  </a:txBody>
                  <a:tcPr/>
                </a:tc>
                <a:extLst>
                  <a:ext uri="{0D108BD9-81ED-4DB2-BD59-A6C34878D82A}">
                    <a16:rowId xmlns:a16="http://schemas.microsoft.com/office/drawing/2014/main" val="10001"/>
                  </a:ext>
                </a:extLst>
              </a:tr>
            </a:tbl>
          </a:graphicData>
        </a:graphic>
      </p:graphicFrame>
      <p:sp>
        <p:nvSpPr>
          <p:cNvPr id="7" name="Rectangle 6"/>
          <p:cNvSpPr/>
          <p:nvPr/>
        </p:nvSpPr>
        <p:spPr>
          <a:xfrm>
            <a:off x="219940" y="3197230"/>
            <a:ext cx="4572000" cy="830997"/>
          </a:xfrm>
          <a:prstGeom prst="rect">
            <a:avLst/>
          </a:prstGeom>
        </p:spPr>
        <p:txBody>
          <a:bodyPr>
            <a:spAutoFit/>
          </a:bodyPr>
          <a:lstStyle/>
          <a:p>
            <a:r>
              <a:rPr lang="en-US" b="1" i="1" dirty="0">
                <a:solidFill>
                  <a:srgbClr val="6F2529"/>
                </a:solidFill>
                <a:latin typeface="GentiumBookBasic" charset="0"/>
              </a:rPr>
              <a:t>Step #1: Choose the best access path to each table</a:t>
            </a:r>
            <a:endParaRPr lang="en-US" b="1" dirty="0">
              <a:solidFill>
                <a:srgbClr val="6F2529"/>
              </a:solidFill>
            </a:endParaRPr>
          </a:p>
        </p:txBody>
      </p:sp>
      <p:sp>
        <p:nvSpPr>
          <p:cNvPr id="19" name="TextBox 18"/>
          <p:cNvSpPr txBox="1"/>
          <p:nvPr/>
        </p:nvSpPr>
        <p:spPr>
          <a:xfrm>
            <a:off x="179512" y="1345992"/>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
        <p:nvSpPr>
          <p:cNvPr id="5" name="TextBox 4"/>
          <p:cNvSpPr txBox="1"/>
          <p:nvPr/>
        </p:nvSpPr>
        <p:spPr>
          <a:xfrm>
            <a:off x="4805425" y="1452847"/>
            <a:ext cx="4045979" cy="1200329"/>
          </a:xfrm>
          <a:prstGeom prst="rect">
            <a:avLst/>
          </a:prstGeom>
          <a:noFill/>
        </p:spPr>
        <p:txBody>
          <a:bodyPr wrap="none" rtlCol="0">
            <a:spAutoFit/>
          </a:bodyPr>
          <a:lstStyle/>
          <a:p>
            <a:r>
              <a:rPr lang="en-US" dirty="0"/>
              <a:t>ARTIST: Sequential scan</a:t>
            </a:r>
          </a:p>
          <a:p>
            <a:r>
              <a:rPr lang="en-US" dirty="0"/>
              <a:t>APPEARS: Sequential scan</a:t>
            </a:r>
          </a:p>
          <a:p>
            <a:r>
              <a:rPr lang="en-US" dirty="0"/>
              <a:t>ALBUM: Index lookup on name</a:t>
            </a:r>
          </a:p>
        </p:txBody>
      </p:sp>
      <p:sp>
        <p:nvSpPr>
          <p:cNvPr id="8" name="TextBox 7"/>
          <p:cNvSpPr txBox="1"/>
          <p:nvPr/>
        </p:nvSpPr>
        <p:spPr>
          <a:xfrm>
            <a:off x="4572000" y="4132236"/>
            <a:ext cx="4656468" cy="1200329"/>
          </a:xfrm>
          <a:prstGeom prst="rect">
            <a:avLst/>
          </a:prstGeom>
          <a:noFill/>
        </p:spPr>
        <p:txBody>
          <a:bodyPr wrap="none" rtlCol="0">
            <a:spAutoFit/>
          </a:bodyPr>
          <a:lstStyle/>
          <a:p>
            <a:r>
              <a:rPr lang="en-US" dirty="0"/>
              <a:t>ARIST, APPEARS: No index, no </a:t>
            </a:r>
            <a:br>
              <a:rPr lang="en-US" dirty="0"/>
            </a:br>
            <a:r>
              <a:rPr lang="en-US" dirty="0"/>
              <a:t>predicate in the WHERE clause that </a:t>
            </a:r>
            <a:br>
              <a:rPr lang="en-US" dirty="0"/>
            </a:br>
            <a:r>
              <a:rPr lang="en-US" dirty="0"/>
              <a:t>could use an index</a:t>
            </a:r>
          </a:p>
        </p:txBody>
      </p:sp>
      <p:sp>
        <p:nvSpPr>
          <p:cNvPr id="27" name="TextBox 26"/>
          <p:cNvSpPr txBox="1"/>
          <p:nvPr/>
        </p:nvSpPr>
        <p:spPr>
          <a:xfrm>
            <a:off x="4572000" y="5362263"/>
            <a:ext cx="3412153" cy="830997"/>
          </a:xfrm>
          <a:prstGeom prst="rect">
            <a:avLst/>
          </a:prstGeom>
          <a:noFill/>
        </p:spPr>
        <p:txBody>
          <a:bodyPr wrap="none" rtlCol="0">
            <a:spAutoFit/>
          </a:bodyPr>
          <a:lstStyle/>
          <a:p>
            <a:r>
              <a:rPr lang="en-US" dirty="0"/>
              <a:t>ALBUM: Index would help</a:t>
            </a:r>
            <a:br>
              <a:rPr lang="en-US" dirty="0"/>
            </a:br>
            <a:r>
              <a:rPr lang="en-US" dirty="0"/>
              <a:t>(assume it exists)</a:t>
            </a:r>
          </a:p>
        </p:txBody>
      </p:sp>
    </p:spTree>
    <p:extLst>
      <p:ext uri="{BB962C8B-B14F-4D97-AF65-F5344CB8AC3E}">
        <p14:creationId xmlns:p14="http://schemas.microsoft.com/office/powerpoint/2010/main" val="1578928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dissolv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SYSTEM R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48</a:t>
            </a:fld>
            <a:endParaRPr lang="en-US"/>
          </a:p>
        </p:txBody>
      </p:sp>
      <p:sp>
        <p:nvSpPr>
          <p:cNvPr id="7" name="Rectangle 6"/>
          <p:cNvSpPr/>
          <p:nvPr/>
        </p:nvSpPr>
        <p:spPr>
          <a:xfrm>
            <a:off x="202180" y="3197230"/>
            <a:ext cx="4572000" cy="830997"/>
          </a:xfrm>
          <a:prstGeom prst="rect">
            <a:avLst/>
          </a:prstGeom>
        </p:spPr>
        <p:txBody>
          <a:bodyPr>
            <a:spAutoFit/>
          </a:bodyPr>
          <a:lstStyle/>
          <a:p>
            <a:r>
              <a:rPr lang="en-US" b="1" i="1" dirty="0">
                <a:solidFill>
                  <a:srgbClr val="6F2529"/>
                </a:solidFill>
                <a:latin typeface="GentiumBookBasic" charset="0"/>
              </a:rPr>
              <a:t>Step #1: Choose the best access path to each table</a:t>
            </a:r>
            <a:endParaRPr lang="en-US" b="1" dirty="0">
              <a:solidFill>
                <a:srgbClr val="6F2529"/>
              </a:solidFill>
            </a:endParaRPr>
          </a:p>
        </p:txBody>
      </p:sp>
      <p:sp>
        <p:nvSpPr>
          <p:cNvPr id="19" name="TextBox 18"/>
          <p:cNvSpPr txBox="1"/>
          <p:nvPr/>
        </p:nvSpPr>
        <p:spPr>
          <a:xfrm>
            <a:off x="179512" y="1345992"/>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
        <p:nvSpPr>
          <p:cNvPr id="5" name="TextBox 4"/>
          <p:cNvSpPr txBox="1"/>
          <p:nvPr/>
        </p:nvSpPr>
        <p:spPr>
          <a:xfrm>
            <a:off x="4805425" y="1452847"/>
            <a:ext cx="4045979" cy="1200329"/>
          </a:xfrm>
          <a:prstGeom prst="rect">
            <a:avLst/>
          </a:prstGeom>
          <a:noFill/>
        </p:spPr>
        <p:txBody>
          <a:bodyPr wrap="none" rtlCol="0">
            <a:spAutoFit/>
          </a:bodyPr>
          <a:lstStyle/>
          <a:p>
            <a:r>
              <a:rPr lang="en-US" dirty="0"/>
              <a:t>ARTIST: Sequential scan</a:t>
            </a:r>
          </a:p>
          <a:p>
            <a:r>
              <a:rPr lang="en-US" dirty="0"/>
              <a:t>APPEARS: Sequential scan</a:t>
            </a:r>
          </a:p>
          <a:p>
            <a:r>
              <a:rPr lang="en-US" dirty="0"/>
              <a:t>ALBUM: Index lookup on name</a:t>
            </a:r>
          </a:p>
        </p:txBody>
      </p:sp>
      <p:sp>
        <p:nvSpPr>
          <p:cNvPr id="8" name="Rectangle 7"/>
          <p:cNvSpPr/>
          <p:nvPr/>
        </p:nvSpPr>
        <p:spPr>
          <a:xfrm>
            <a:off x="202180" y="4064214"/>
            <a:ext cx="4572000" cy="830997"/>
          </a:xfrm>
          <a:prstGeom prst="rect">
            <a:avLst/>
          </a:prstGeom>
        </p:spPr>
        <p:txBody>
          <a:bodyPr>
            <a:spAutoFit/>
          </a:bodyPr>
          <a:lstStyle/>
          <a:p>
            <a:r>
              <a:rPr lang="en-US" b="1" i="1" dirty="0">
                <a:solidFill>
                  <a:srgbClr val="6F2529"/>
                </a:solidFill>
                <a:latin typeface="GentiumBookBasic" charset="0"/>
              </a:rPr>
              <a:t>Step #2: Enumerate all possible</a:t>
            </a:r>
            <a:br>
              <a:rPr lang="en-US" b="1" i="1" dirty="0">
                <a:solidFill>
                  <a:srgbClr val="6F2529"/>
                </a:solidFill>
                <a:latin typeface="GentiumBookBasic" charset="0"/>
              </a:rPr>
            </a:br>
            <a:r>
              <a:rPr lang="en-US" b="1" i="1" dirty="0">
                <a:solidFill>
                  <a:srgbClr val="6F2529"/>
                </a:solidFill>
                <a:latin typeface="GentiumBookBasic" charset="0"/>
              </a:rPr>
              <a:t>join orderings for tables</a:t>
            </a:r>
            <a:endParaRPr lang="en-US" b="1" dirty="0">
              <a:solidFill>
                <a:srgbClr val="6F2529"/>
              </a:solidFill>
            </a:endParaRPr>
          </a:p>
        </p:txBody>
      </p:sp>
      <p:sp>
        <p:nvSpPr>
          <p:cNvPr id="21" name="TextBox 20"/>
          <p:cNvSpPr txBox="1"/>
          <p:nvPr/>
        </p:nvSpPr>
        <p:spPr>
          <a:xfrm>
            <a:off x="4774180" y="3012563"/>
            <a:ext cx="4085927" cy="1938992"/>
          </a:xfrm>
          <a:prstGeom prst="rect">
            <a:avLst/>
          </a:prstGeom>
          <a:noFill/>
        </p:spPr>
        <p:txBody>
          <a:bodyPr wrap="none" rtlCol="0">
            <a:spAutoFit/>
          </a:bodyPr>
          <a:lstStyle/>
          <a:p>
            <a:pPr algn="ctr"/>
            <a:r>
              <a:rPr lang="en-US" b="1" u="sng" dirty="0"/>
              <a:t>All possible join orders</a:t>
            </a:r>
          </a:p>
          <a:p>
            <a:r>
              <a:rPr lang="en-US" dirty="0"/>
              <a:t>ARTIST ⨝ APPEARS ⨝ ALBUM </a:t>
            </a:r>
            <a:br>
              <a:rPr lang="en-US" dirty="0"/>
            </a:br>
            <a:r>
              <a:rPr lang="en-US" dirty="0"/>
              <a:t>APPEARS ⨝ ALBUM ⨝ ARTIST </a:t>
            </a:r>
            <a:br>
              <a:rPr lang="en-US" dirty="0"/>
            </a:br>
            <a:r>
              <a:rPr lang="en-US" dirty="0"/>
              <a:t>ALBUM ⨝ APPEARS ⨝ ARTIST </a:t>
            </a:r>
            <a:br>
              <a:rPr lang="en-US" dirty="0"/>
            </a:br>
            <a:r>
              <a:rPr lang="mr-IN" dirty="0"/>
              <a:t>…</a:t>
            </a:r>
            <a:r>
              <a:rPr lang="en-US" dirty="0"/>
              <a:t>		</a:t>
            </a:r>
            <a:r>
              <a:rPr lang="mr-IN" dirty="0"/>
              <a:t>…</a:t>
            </a:r>
            <a:r>
              <a:rPr lang="en-US" dirty="0"/>
              <a:t>	</a:t>
            </a:r>
            <a:r>
              <a:rPr lang="mr-IN" dirty="0"/>
              <a:t>…</a:t>
            </a:r>
            <a:endParaRPr lang="en-US" dirty="0"/>
          </a:p>
        </p:txBody>
      </p:sp>
      <mc:AlternateContent xmlns:mc="http://schemas.openxmlformats.org/markup-compatibility/2006" xmlns:a14="http://schemas.microsoft.com/office/drawing/2010/main">
        <mc:Choice Requires="a14">
          <p:sp>
            <p:nvSpPr>
              <p:cNvPr id="10" name="TextBox 9"/>
              <p:cNvSpPr txBox="1"/>
              <p:nvPr/>
            </p:nvSpPr>
            <p:spPr>
              <a:xfrm>
                <a:off x="5381928" y="5080109"/>
                <a:ext cx="2892971" cy="830997"/>
              </a:xfrm>
              <a:prstGeom prst="rect">
                <a:avLst/>
              </a:prstGeom>
              <a:noFill/>
            </p:spPr>
            <p:txBody>
              <a:bodyPr wrap="none" rtlCol="0">
                <a:spAutoFit/>
              </a:bodyPr>
              <a:lstStyle/>
              <a:p>
                <a:pPr algn="ctr"/>
                <a:r>
                  <a:rPr lang="en-US" dirty="0"/>
                  <a:t>How many are these?</a:t>
                </a:r>
              </a:p>
              <a:p>
                <a:pPr algn="ctr"/>
                <a:r>
                  <a:rPr lang="en-US" dirty="0"/>
                  <a:t>3 </a:t>
                </a:r>
                <a14:m>
                  <m:oMath xmlns:m="http://schemas.openxmlformats.org/officeDocument/2006/math">
                    <m:r>
                      <a:rPr lang="en-US" b="0" i="1" smtClean="0">
                        <a:latin typeface="Cambria Math" charset="0"/>
                      </a:rPr>
                      <m:t>× </m:t>
                    </m:r>
                  </m:oMath>
                </a14:m>
                <a:r>
                  <a:rPr lang="en-US" dirty="0"/>
                  <a:t>2 </a:t>
                </a:r>
                <a14:m>
                  <m:oMath xmlns:m="http://schemas.openxmlformats.org/officeDocument/2006/math">
                    <m:r>
                      <a:rPr lang="en-US" i="1">
                        <a:latin typeface="Cambria Math" charset="0"/>
                      </a:rPr>
                      <m:t>×</m:t>
                    </m:r>
                    <m:r>
                      <a:rPr lang="en-US" b="0" i="1" smtClean="0">
                        <a:latin typeface="Cambria Math" charset="0"/>
                      </a:rPr>
                      <m:t> </m:t>
                    </m:r>
                  </m:oMath>
                </a14:m>
                <a:r>
                  <a:rPr lang="en-US" dirty="0"/>
                  <a:t>1</a:t>
                </a:r>
              </a:p>
            </p:txBody>
          </p:sp>
        </mc:Choice>
        <mc:Fallback xmlns="">
          <p:sp>
            <p:nvSpPr>
              <p:cNvPr id="10" name="TextBox 9"/>
              <p:cNvSpPr txBox="1">
                <a:spLocks noRot="1" noChangeAspect="1" noMove="1" noResize="1" noEditPoints="1" noAdjustHandles="1" noChangeArrowheads="1" noChangeShapeType="1" noTextEdit="1"/>
              </p:cNvSpPr>
              <p:nvPr/>
            </p:nvSpPr>
            <p:spPr>
              <a:xfrm>
                <a:off x="5381928" y="5080109"/>
                <a:ext cx="2892971" cy="830997"/>
              </a:xfrm>
              <a:prstGeom prst="rect">
                <a:avLst/>
              </a:prstGeom>
              <a:blipFill rotWithShape="0">
                <a:blip r:embed="rId3"/>
                <a:stretch>
                  <a:fillRect l="-2954" t="-13139" r="-2743" b="-71533"/>
                </a:stretch>
              </a:blipFill>
            </p:spPr>
            <p:txBody>
              <a:bodyPr/>
              <a:lstStyle/>
              <a:p>
                <a:r>
                  <a:rPr lang="en-US">
                    <a:noFill/>
                  </a:rPr>
                  <a:t> </a:t>
                </a:r>
              </a:p>
            </p:txBody>
          </p:sp>
        </mc:Fallback>
      </mc:AlternateContent>
    </p:spTree>
    <p:extLst>
      <p:ext uri="{BB962C8B-B14F-4D97-AF65-F5344CB8AC3E}">
        <p14:creationId xmlns:p14="http://schemas.microsoft.com/office/powerpoint/2010/main" val="117629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dissolve">
                                      <p:cBhvr>
                                        <p:cTn id="7" dur="500"/>
                                        <p:tgtEl>
                                          <p:spTgt spid="1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SYSTEM R Optimizer</a:t>
            </a:r>
          </a:p>
        </p:txBody>
      </p:sp>
      <p:sp>
        <p:nvSpPr>
          <p:cNvPr id="3" name="Content Placeholder 2"/>
          <p:cNvSpPr>
            <a:spLocks noGrp="1"/>
          </p:cNvSpPr>
          <p:nvPr>
            <p:ph idx="1"/>
          </p:nvPr>
        </p:nvSpPr>
        <p:spPr>
          <a:xfrm>
            <a:off x="179512" y="908720"/>
            <a:ext cx="8507288" cy="4906963"/>
          </a:xfrm>
        </p:spPr>
        <p:txBody>
          <a:bodyPr/>
          <a:lstStyle/>
          <a:p>
            <a:r>
              <a:rPr lang="en-US" sz="2400" b="1" i="1" dirty="0"/>
              <a:t>Retrieve the names of people that appear on Joy's mixtape </a:t>
            </a:r>
            <a:endParaRPr lang="en-US" sz="24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49</a:t>
            </a:fld>
            <a:endParaRPr lang="en-US"/>
          </a:p>
        </p:txBody>
      </p:sp>
      <p:sp>
        <p:nvSpPr>
          <p:cNvPr id="7" name="Rectangle 6"/>
          <p:cNvSpPr/>
          <p:nvPr/>
        </p:nvSpPr>
        <p:spPr>
          <a:xfrm>
            <a:off x="202180" y="3197230"/>
            <a:ext cx="4572000" cy="830997"/>
          </a:xfrm>
          <a:prstGeom prst="rect">
            <a:avLst/>
          </a:prstGeom>
        </p:spPr>
        <p:txBody>
          <a:bodyPr>
            <a:spAutoFit/>
          </a:bodyPr>
          <a:lstStyle/>
          <a:p>
            <a:r>
              <a:rPr lang="en-US" b="1" i="1" dirty="0">
                <a:solidFill>
                  <a:srgbClr val="6F2529"/>
                </a:solidFill>
                <a:latin typeface="GentiumBookBasic" charset="0"/>
              </a:rPr>
              <a:t>Step #1: Choose the best access path to each table</a:t>
            </a:r>
            <a:endParaRPr lang="en-US" b="1" dirty="0">
              <a:solidFill>
                <a:srgbClr val="6F2529"/>
              </a:solidFill>
            </a:endParaRPr>
          </a:p>
        </p:txBody>
      </p:sp>
      <p:sp>
        <p:nvSpPr>
          <p:cNvPr id="19" name="TextBox 18"/>
          <p:cNvSpPr txBox="1"/>
          <p:nvPr/>
        </p:nvSpPr>
        <p:spPr>
          <a:xfrm>
            <a:off x="179512" y="1345992"/>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
        <p:nvSpPr>
          <p:cNvPr id="5" name="TextBox 4"/>
          <p:cNvSpPr txBox="1"/>
          <p:nvPr/>
        </p:nvSpPr>
        <p:spPr>
          <a:xfrm>
            <a:off x="4805425" y="1452847"/>
            <a:ext cx="4045979" cy="1200329"/>
          </a:xfrm>
          <a:prstGeom prst="rect">
            <a:avLst/>
          </a:prstGeom>
          <a:noFill/>
        </p:spPr>
        <p:txBody>
          <a:bodyPr wrap="none" rtlCol="0">
            <a:spAutoFit/>
          </a:bodyPr>
          <a:lstStyle/>
          <a:p>
            <a:r>
              <a:rPr lang="en-US" dirty="0"/>
              <a:t>ARTIST: Sequential scan</a:t>
            </a:r>
          </a:p>
          <a:p>
            <a:r>
              <a:rPr lang="en-US" dirty="0"/>
              <a:t>APPEARS: Sequential scan</a:t>
            </a:r>
          </a:p>
          <a:p>
            <a:r>
              <a:rPr lang="en-US" dirty="0"/>
              <a:t>ALBUM: Index lookup on name</a:t>
            </a:r>
          </a:p>
        </p:txBody>
      </p:sp>
      <p:sp>
        <p:nvSpPr>
          <p:cNvPr id="8" name="Rectangle 7"/>
          <p:cNvSpPr/>
          <p:nvPr/>
        </p:nvSpPr>
        <p:spPr>
          <a:xfrm>
            <a:off x="202180" y="4064214"/>
            <a:ext cx="4572000" cy="830997"/>
          </a:xfrm>
          <a:prstGeom prst="rect">
            <a:avLst/>
          </a:prstGeom>
        </p:spPr>
        <p:txBody>
          <a:bodyPr>
            <a:spAutoFit/>
          </a:bodyPr>
          <a:lstStyle/>
          <a:p>
            <a:r>
              <a:rPr lang="en-US" b="1" i="1" dirty="0">
                <a:solidFill>
                  <a:srgbClr val="6F2529"/>
                </a:solidFill>
                <a:latin typeface="GentiumBookBasic" charset="0"/>
              </a:rPr>
              <a:t>Step #2: Enumerate all possible</a:t>
            </a:r>
            <a:br>
              <a:rPr lang="en-US" b="1" i="1" dirty="0">
                <a:solidFill>
                  <a:srgbClr val="6F2529"/>
                </a:solidFill>
                <a:latin typeface="GentiumBookBasic" charset="0"/>
              </a:rPr>
            </a:br>
            <a:r>
              <a:rPr lang="en-US" b="1" i="1" dirty="0">
                <a:solidFill>
                  <a:srgbClr val="6F2529"/>
                </a:solidFill>
                <a:latin typeface="GentiumBookBasic" charset="0"/>
              </a:rPr>
              <a:t>join orderings for tables</a:t>
            </a:r>
            <a:endParaRPr lang="en-US" b="1" dirty="0">
              <a:solidFill>
                <a:srgbClr val="6F2529"/>
              </a:solidFill>
            </a:endParaRPr>
          </a:p>
        </p:txBody>
      </p:sp>
      <p:sp>
        <p:nvSpPr>
          <p:cNvPr id="21" name="TextBox 20"/>
          <p:cNvSpPr txBox="1"/>
          <p:nvPr/>
        </p:nvSpPr>
        <p:spPr>
          <a:xfrm>
            <a:off x="4774180" y="3012563"/>
            <a:ext cx="4085927" cy="1938992"/>
          </a:xfrm>
          <a:prstGeom prst="rect">
            <a:avLst/>
          </a:prstGeom>
          <a:noFill/>
        </p:spPr>
        <p:txBody>
          <a:bodyPr wrap="none" rtlCol="0">
            <a:spAutoFit/>
          </a:bodyPr>
          <a:lstStyle/>
          <a:p>
            <a:pPr algn="ctr"/>
            <a:r>
              <a:rPr lang="en-US" b="1" u="sng" dirty="0"/>
              <a:t>All possible join orders</a:t>
            </a:r>
          </a:p>
          <a:p>
            <a:r>
              <a:rPr lang="en-US" dirty="0"/>
              <a:t>ARTIST ⨝ APPEARS ⨝ ALBUM </a:t>
            </a:r>
            <a:br>
              <a:rPr lang="en-US" dirty="0"/>
            </a:br>
            <a:r>
              <a:rPr lang="en-US" dirty="0"/>
              <a:t>APPEARS ⨝ ALBUM ⨝ ARTIST </a:t>
            </a:r>
            <a:br>
              <a:rPr lang="en-US" dirty="0"/>
            </a:br>
            <a:r>
              <a:rPr lang="en-US" dirty="0"/>
              <a:t>ALBUM ⨝ APPEARS ⨝ ARTIST </a:t>
            </a:r>
            <a:br>
              <a:rPr lang="en-US" dirty="0"/>
            </a:br>
            <a:r>
              <a:rPr lang="mr-IN" dirty="0"/>
              <a:t>…</a:t>
            </a:r>
            <a:r>
              <a:rPr lang="en-US" dirty="0"/>
              <a:t>		</a:t>
            </a:r>
            <a:r>
              <a:rPr lang="mr-IN" dirty="0"/>
              <a:t>…</a:t>
            </a:r>
            <a:r>
              <a:rPr lang="en-US" dirty="0"/>
              <a:t>	</a:t>
            </a:r>
            <a:r>
              <a:rPr lang="mr-IN" dirty="0"/>
              <a:t>…</a:t>
            </a:r>
            <a:endParaRPr lang="en-US" dirty="0"/>
          </a:p>
        </p:txBody>
      </p:sp>
      <p:sp>
        <p:nvSpPr>
          <p:cNvPr id="11" name="Rectangle 10"/>
          <p:cNvSpPr/>
          <p:nvPr/>
        </p:nvSpPr>
        <p:spPr>
          <a:xfrm>
            <a:off x="177699" y="5354596"/>
            <a:ext cx="4572000" cy="830997"/>
          </a:xfrm>
          <a:prstGeom prst="rect">
            <a:avLst/>
          </a:prstGeom>
        </p:spPr>
        <p:txBody>
          <a:bodyPr>
            <a:spAutoFit/>
          </a:bodyPr>
          <a:lstStyle/>
          <a:p>
            <a:r>
              <a:rPr lang="en-US" b="1" i="1" dirty="0">
                <a:solidFill>
                  <a:srgbClr val="6F2529"/>
                </a:solidFill>
                <a:latin typeface="GentiumBookBasic" charset="0"/>
              </a:rPr>
              <a:t>Step #3: Determine the join ordering with the lowest cost</a:t>
            </a:r>
            <a:endParaRPr lang="en-US" b="1" dirty="0">
              <a:solidFill>
                <a:srgbClr val="6F2529"/>
              </a:solidFill>
            </a:endParaRPr>
          </a:p>
        </p:txBody>
      </p:sp>
    </p:spTree>
    <p:extLst>
      <p:ext uri="{BB962C8B-B14F-4D97-AF65-F5344CB8AC3E}">
        <p14:creationId xmlns:p14="http://schemas.microsoft.com/office/powerpoint/2010/main" val="760208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6632"/>
            <a:ext cx="8229600" cy="792162"/>
          </a:xfrm>
        </p:spPr>
        <p:txBody>
          <a:bodyPr/>
          <a:lstStyle/>
          <a:p>
            <a:r>
              <a:rPr lang="en-US" dirty="0"/>
              <a:t>Query Optimization</a:t>
            </a:r>
          </a:p>
        </p:txBody>
      </p:sp>
      <p:sp>
        <p:nvSpPr>
          <p:cNvPr id="3" name="Content Placeholder 2"/>
          <p:cNvSpPr>
            <a:spLocks noGrp="1"/>
          </p:cNvSpPr>
          <p:nvPr>
            <p:ph idx="1"/>
          </p:nvPr>
        </p:nvSpPr>
        <p:spPr>
          <a:xfrm>
            <a:off x="313184" y="894730"/>
            <a:ext cx="8507288" cy="5826745"/>
          </a:xfrm>
        </p:spPr>
        <p:txBody>
          <a:bodyPr/>
          <a:lstStyle/>
          <a:p>
            <a:r>
              <a:rPr lang="en-US" dirty="0"/>
              <a:t>The part of a DBMS that is the hardest to implement well.</a:t>
            </a:r>
          </a:p>
          <a:p>
            <a:pPr lvl="1"/>
            <a:r>
              <a:rPr lang="en-US" sz="2800" dirty="0"/>
              <a:t>This is (mostly) what you pay for!</a:t>
            </a:r>
            <a:endParaRPr lang="en-US" sz="1600" b="1" dirty="0"/>
          </a:p>
          <a:p>
            <a:r>
              <a:rPr lang="en-US" b="1" dirty="0"/>
              <a:t>No</a:t>
            </a:r>
            <a:r>
              <a:rPr lang="en-US" dirty="0"/>
              <a:t> optimizer truly produces the “optimal” plan</a:t>
            </a:r>
            <a:br>
              <a:rPr lang="en-US" dirty="0"/>
            </a:br>
            <a:r>
              <a:rPr lang="en-US" sz="2800" dirty="0"/>
              <a:t> → Too expensive to consider all plans (NP-complete)!</a:t>
            </a:r>
            <a:r>
              <a:rPr lang="en-US" dirty="0"/>
              <a:t> </a:t>
            </a:r>
            <a:br>
              <a:rPr lang="en-US" dirty="0"/>
            </a:br>
            <a:r>
              <a:rPr lang="en-US" sz="2800" dirty="0"/>
              <a:t> → Impossible to get the accurate cost of a plan without executing it! </a:t>
            </a:r>
          </a:p>
          <a:p>
            <a:r>
              <a:rPr lang="en-US" dirty="0"/>
              <a:t>Optimizers make a huge difference in terms of</a:t>
            </a:r>
          </a:p>
          <a:p>
            <a:pPr lvl="1"/>
            <a:r>
              <a:rPr lang="en-US" sz="3200" dirty="0"/>
              <a:t>Performance</a:t>
            </a:r>
          </a:p>
          <a:p>
            <a:pPr lvl="1"/>
            <a:r>
              <a:rPr lang="en-US" sz="3200" dirty="0"/>
              <a:t>Scalability</a:t>
            </a:r>
          </a:p>
          <a:p>
            <a:pPr lvl="1"/>
            <a:r>
              <a:rPr lang="en-US" sz="3200" dirty="0"/>
              <a:t>Database capabilities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a:t>
            </a:fld>
            <a:endParaRPr lang="en-US"/>
          </a:p>
        </p:txBody>
      </p:sp>
    </p:spTree>
    <p:extLst>
      <p:ext uri="{BB962C8B-B14F-4D97-AF65-F5344CB8AC3E}">
        <p14:creationId xmlns:p14="http://schemas.microsoft.com/office/powerpoint/2010/main" val="4608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Join ordering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Naïve: Just try all possible orders</a:t>
                </a:r>
              </a:p>
              <a:p>
                <a:pPr lvl="1"/>
                <a14:m>
                  <m:oMath xmlns:m="http://schemas.openxmlformats.org/officeDocument/2006/math">
                    <m:r>
                      <a:rPr lang="en-US" b="0" i="1" smtClean="0">
                        <a:latin typeface="Cambria Math" charset="0"/>
                      </a:rPr>
                      <m:t>𝑁</m:t>
                    </m:r>
                    <m:r>
                      <a:rPr lang="en-US" i="1">
                        <a:latin typeface="Cambria Math" charset="0"/>
                      </a:rPr>
                      <m:t>∗</m:t>
                    </m:r>
                    <m:d>
                      <m:dPr>
                        <m:ctrlPr>
                          <a:rPr lang="en-US" b="0" i="1" smtClean="0">
                            <a:latin typeface="Cambria Math" panose="02040503050406030204" pitchFamily="18" charset="0"/>
                          </a:rPr>
                        </m:ctrlPr>
                      </m:dPr>
                      <m:e>
                        <m:r>
                          <a:rPr lang="en-US" b="0" i="1" smtClean="0">
                            <a:latin typeface="Cambria Math" charset="0"/>
                          </a:rPr>
                          <m:t>𝑁</m:t>
                        </m:r>
                        <m:r>
                          <a:rPr lang="en-US" b="0" i="1" smtClean="0">
                            <a:latin typeface="Cambria Math" charset="0"/>
                          </a:rPr>
                          <m:t>−1</m:t>
                        </m:r>
                      </m:e>
                    </m:d>
                    <m:r>
                      <a:rPr lang="en-US" i="1">
                        <a:latin typeface="Cambria Math" charset="0"/>
                      </a:rPr>
                      <m:t>∗</m:t>
                    </m:r>
                    <m:d>
                      <m:dPr>
                        <m:ctrlPr>
                          <a:rPr lang="en-US" b="0" i="1" smtClean="0">
                            <a:latin typeface="Cambria Math" panose="02040503050406030204" pitchFamily="18" charset="0"/>
                          </a:rPr>
                        </m:ctrlPr>
                      </m:dPr>
                      <m:e>
                        <m:r>
                          <a:rPr lang="en-US" b="0" i="1" smtClean="0">
                            <a:latin typeface="Cambria Math" charset="0"/>
                          </a:rPr>
                          <m:t>𝑁</m:t>
                        </m:r>
                        <m:r>
                          <a:rPr lang="en-US" b="0" i="1" smtClean="0">
                            <a:latin typeface="Cambria Math" charset="0"/>
                          </a:rPr>
                          <m:t>−2</m:t>
                        </m:r>
                      </m:e>
                    </m:d>
                    <m:r>
                      <a:rPr lang="en-US" b="0" i="1" smtClean="0">
                        <a:latin typeface="Cambria Math" charset="0"/>
                      </a:rPr>
                      <m:t>…∗ 3 ∗2 ∗1=</m:t>
                    </m:r>
                    <m:r>
                      <a:rPr lang="en-US" b="0" i="1" smtClean="0">
                        <a:solidFill>
                          <a:srgbClr val="FF0000"/>
                        </a:solidFill>
                        <a:latin typeface="Cambria Math" charset="0"/>
                      </a:rPr>
                      <m:t>𝑁</m:t>
                    </m:r>
                    <m:r>
                      <a:rPr lang="en-US" b="0" i="1" smtClean="0">
                        <a:solidFill>
                          <a:srgbClr val="FF0000"/>
                        </a:solidFill>
                        <a:latin typeface="Cambria Math" charset="0"/>
                      </a:rPr>
                      <m:t>!</m:t>
                    </m:r>
                  </m:oMath>
                </a14:m>
                <a:endParaRPr lang="en-US" dirty="0"/>
              </a:p>
              <a:p>
                <a:r>
                  <a:rPr lang="en-US" dirty="0"/>
                  <a:t>Principle of optimality: The optimal plan for k joins is produced by extending the optimal plan(s) for k-1 joins! </a:t>
                </a:r>
              </a:p>
              <a:p>
                <a:pPr lvl="1"/>
                <a:r>
                  <a:rPr lang="en-US" dirty="0">
                    <a:sym typeface="Wingdings"/>
                  </a:rPr>
                  <a:t>To find optimal order of A</a:t>
                </a:r>
                <a:r>
                  <a:rPr lang="en-US" dirty="0"/>
                  <a:t> ⨝ B ⨝ C ⨝ D, </a:t>
                </a:r>
                <a:r>
                  <a:rPr lang="en-US" dirty="0">
                    <a:sym typeface="Wingdings"/>
                  </a:rPr>
                  <a:t>reuse partial solutions for optimal order of A</a:t>
                </a:r>
                <a:r>
                  <a:rPr lang="en-US" dirty="0"/>
                  <a:t> ⨝ B ⨝ C, </a:t>
                </a:r>
                <a:r>
                  <a:rPr lang="en-US" dirty="0">
                    <a:sym typeface="Wingdings"/>
                  </a:rPr>
                  <a:t>A</a:t>
                </a:r>
                <a:r>
                  <a:rPr lang="en-US" dirty="0"/>
                  <a:t> ⨝ B ⨝ D, </a:t>
                </a:r>
                <a:br>
                  <a:rPr lang="en-US" dirty="0"/>
                </a:br>
                <a:r>
                  <a:rPr lang="en-US" dirty="0">
                    <a:sym typeface="Wingdings"/>
                  </a:rPr>
                  <a:t>A</a:t>
                </a:r>
                <a:r>
                  <a:rPr lang="en-US" dirty="0"/>
                  <a:t> ⨝ C ⨝ D, </a:t>
                </a:r>
                <a:r>
                  <a:rPr lang="en-US" dirty="0">
                    <a:sym typeface="Wingdings"/>
                  </a:rPr>
                  <a:t> and B</a:t>
                </a:r>
                <a:r>
                  <a:rPr lang="en-US" dirty="0"/>
                  <a:t> ⨝ C ⨝ D.</a:t>
                </a:r>
              </a:p>
              <a:p>
                <a:pPr lvl="1"/>
                <a:r>
                  <a:rPr lang="en-US" dirty="0"/>
                  <a:t>D</a:t>
                </a:r>
                <a:r>
                  <a:rPr lang="en-US" dirty="0">
                    <a:sym typeface="Wingdings"/>
                  </a:rPr>
                  <a:t>ynamic programming </a:t>
                </a:r>
                <a14:m>
                  <m:oMath xmlns:m="http://schemas.openxmlformats.org/officeDocument/2006/math">
                    <m:r>
                      <a:rPr lang="en-US" b="0" i="0" smtClean="0">
                        <a:latin typeface="Cambria Math" charset="0"/>
                      </a:rPr>
                      <m:t> </m:t>
                    </m:r>
                    <m:r>
                      <a:rPr lang="en-US" i="1">
                        <a:latin typeface="Cambria Math" charset="0"/>
                      </a:rPr>
                      <m:t>𝑂</m:t>
                    </m:r>
                    <m:r>
                      <a:rPr lang="en-US" i="1">
                        <a:latin typeface="Cambria Math" charset="0"/>
                      </a:rPr>
                      <m:t>(</m:t>
                    </m:r>
                    <m:r>
                      <a:rPr lang="en-US" i="1">
                        <a:latin typeface="Cambria Math" charset="0"/>
                      </a:rPr>
                      <m:t>𝑁</m:t>
                    </m:r>
                    <m:r>
                      <a:rPr lang="en-US" i="1">
                        <a:latin typeface="Cambria Math" charset="0"/>
                      </a:rPr>
                      <m:t>×</m:t>
                    </m:r>
                    <m:sSup>
                      <m:sSupPr>
                        <m:ctrlPr>
                          <a:rPr lang="en-US" i="1">
                            <a:latin typeface="Cambria Math" panose="02040503050406030204" pitchFamily="18" charset="0"/>
                          </a:rPr>
                        </m:ctrlPr>
                      </m:sSupPr>
                      <m:e>
                        <m:r>
                          <a:rPr lang="en-US" i="1">
                            <a:latin typeface="Cambria Math" charset="0"/>
                          </a:rPr>
                          <m:t>2</m:t>
                        </m:r>
                      </m:e>
                      <m:sup>
                        <m:r>
                          <a:rPr lang="en-US" b="0" i="1" smtClean="0">
                            <a:latin typeface="Cambria Math" charset="0"/>
                          </a:rPr>
                          <m:t>𝑁</m:t>
                        </m:r>
                        <m:r>
                          <a:rPr lang="en-US" i="1">
                            <a:latin typeface="Cambria Math" charset="0"/>
                          </a:rPr>
                          <m:t>−1</m:t>
                        </m:r>
                      </m:sup>
                    </m:sSup>
                    <m:r>
                      <a:rPr lang="en-US" i="1">
                        <a:latin typeface="Cambria Math" charset="0"/>
                      </a:rPr>
                      <m:t>)</m:t>
                    </m:r>
                  </m:oMath>
                </a14:m>
                <a:endParaRPr lang="en-US" dirty="0"/>
              </a:p>
              <a:p>
                <a:pPr lvl="1"/>
                <a:r>
                  <a:rPr lang="en-US" sz="2800" dirty="0"/>
                  <a:t>N=10 </a:t>
                </a:r>
                <a:r>
                  <a:rPr lang="en-US" sz="2800" dirty="0">
                    <a:sym typeface="Wingdings"/>
                  </a:rPr>
                  <a:t> 5120 Vs 3.6 Millions</a:t>
                </a:r>
                <a:endParaRPr lang="en-US" dirty="0"/>
              </a:p>
              <a:p>
                <a:r>
                  <a:rPr lang="en-US" b="1" dirty="0"/>
                  <a:t>Assume </a:t>
                </a:r>
                <a:r>
                  <a:rPr lang="en-US" dirty="0"/>
                  <a:t>principle of optimality!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926" t="-1863" r="-222" b="-1192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35B54189-C436-47D0-AC37-8484B13A8E13}" type="slidenum">
              <a:rPr lang="en-US" smtClean="0"/>
              <a:pPr/>
              <a:t>50</a:t>
            </a:fld>
            <a:endParaRPr lang="en-US"/>
          </a:p>
        </p:txBody>
      </p:sp>
      <p:sp>
        <p:nvSpPr>
          <p:cNvPr id="6" name="Rounded Rectangular Callout 5"/>
          <p:cNvSpPr/>
          <p:nvPr/>
        </p:nvSpPr>
        <p:spPr>
          <a:xfrm>
            <a:off x="6804248" y="4581128"/>
            <a:ext cx="2366892" cy="901637"/>
          </a:xfrm>
          <a:prstGeom prst="wedgeRoundRectCallout">
            <a:avLst>
              <a:gd name="adj1" fmla="val -78651"/>
              <a:gd name="adj2" fmla="val 17965"/>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Still expensive but </a:t>
            </a:r>
            <a:r>
              <a:rPr lang="en-US" b="1" dirty="0"/>
              <a:t>feasible</a:t>
            </a:r>
          </a:p>
        </p:txBody>
      </p:sp>
      <p:sp>
        <p:nvSpPr>
          <p:cNvPr id="7" name="Rounded Rectangular Callout 6"/>
          <p:cNvSpPr/>
          <p:nvPr/>
        </p:nvSpPr>
        <p:spPr>
          <a:xfrm>
            <a:off x="6444208" y="410433"/>
            <a:ext cx="2699792" cy="1002343"/>
          </a:xfrm>
          <a:prstGeom prst="wedgeRoundRectCallout">
            <a:avLst>
              <a:gd name="adj1" fmla="val -40215"/>
              <a:gd name="adj2" fmla="val 90772"/>
              <a:gd name="adj3" fmla="val 1666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sym typeface="Wingdings"/>
              </a:rPr>
              <a:t>Scales BADLY with #joins N</a:t>
            </a:r>
            <a:endParaRPr lang="en-US" sz="1050" b="1" dirty="0"/>
          </a:p>
        </p:txBody>
      </p:sp>
    </p:spTree>
    <p:extLst>
      <p:ext uri="{BB962C8B-B14F-4D97-AF65-F5344CB8AC3E}">
        <p14:creationId xmlns:p14="http://schemas.microsoft.com/office/powerpoint/2010/main" val="813744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504056"/>
          </a:xfrm>
        </p:spPr>
        <p:txBody>
          <a:bodyPr/>
          <a:lstStyle/>
          <a:p>
            <a:r>
              <a:rPr lang="en-US" sz="3200" dirty="0"/>
              <a:t>Principle of optimality </a:t>
            </a:r>
            <a:r>
              <a:rPr lang="mr-IN" sz="3200" dirty="0"/>
              <a:t>–</a:t>
            </a:r>
            <a:r>
              <a:rPr lang="en-US" sz="3200" dirty="0"/>
              <a:t> Getting A⨝B⨝D</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51</a:t>
            </a:fld>
            <a:endParaRPr lang="en-US"/>
          </a:p>
        </p:txBody>
      </p:sp>
      <p:sp>
        <p:nvSpPr>
          <p:cNvPr id="22" name="TextBox 21"/>
          <p:cNvSpPr txBox="1"/>
          <p:nvPr/>
        </p:nvSpPr>
        <p:spPr>
          <a:xfrm>
            <a:off x="3652517" y="1241154"/>
            <a:ext cx="1838965" cy="461665"/>
          </a:xfrm>
          <a:prstGeom prst="rect">
            <a:avLst/>
          </a:prstGeom>
          <a:noFill/>
        </p:spPr>
        <p:txBody>
          <a:bodyPr wrap="none" rtlCol="0">
            <a:spAutoFit/>
          </a:bodyPr>
          <a:lstStyle/>
          <a:p>
            <a:r>
              <a:rPr lang="en-US" dirty="0"/>
              <a:t>A⨝B⨝C⨝D</a:t>
            </a:r>
          </a:p>
        </p:txBody>
      </p:sp>
      <p:sp>
        <p:nvSpPr>
          <p:cNvPr id="62" name="TextBox 61"/>
          <p:cNvSpPr txBox="1"/>
          <p:nvPr/>
        </p:nvSpPr>
        <p:spPr>
          <a:xfrm>
            <a:off x="755576" y="2848662"/>
            <a:ext cx="1330814" cy="461665"/>
          </a:xfrm>
          <a:prstGeom prst="rect">
            <a:avLst/>
          </a:prstGeom>
          <a:noFill/>
        </p:spPr>
        <p:txBody>
          <a:bodyPr wrap="none" rtlCol="0">
            <a:spAutoFit/>
          </a:bodyPr>
          <a:lstStyle/>
          <a:p>
            <a:r>
              <a:rPr lang="en-US" dirty="0"/>
              <a:t>A⨝B⨝C</a:t>
            </a:r>
          </a:p>
        </p:txBody>
      </p:sp>
      <p:sp>
        <p:nvSpPr>
          <p:cNvPr id="64" name="TextBox 63"/>
          <p:cNvSpPr txBox="1"/>
          <p:nvPr/>
        </p:nvSpPr>
        <p:spPr>
          <a:xfrm>
            <a:off x="6300192" y="2848662"/>
            <a:ext cx="1410964" cy="461665"/>
          </a:xfrm>
          <a:prstGeom prst="rect">
            <a:avLst/>
          </a:prstGeom>
          <a:noFill/>
        </p:spPr>
        <p:txBody>
          <a:bodyPr wrap="none" rtlCol="0">
            <a:spAutoFit/>
          </a:bodyPr>
          <a:lstStyle/>
          <a:p>
            <a:r>
              <a:rPr lang="en-US" dirty="0"/>
              <a:t>B⨝C⨝ D</a:t>
            </a:r>
          </a:p>
        </p:txBody>
      </p:sp>
      <p:sp>
        <p:nvSpPr>
          <p:cNvPr id="65" name="TextBox 64"/>
          <p:cNvSpPr txBox="1"/>
          <p:nvPr/>
        </p:nvSpPr>
        <p:spPr>
          <a:xfrm>
            <a:off x="4407102" y="2848662"/>
            <a:ext cx="1410964" cy="461665"/>
          </a:xfrm>
          <a:prstGeom prst="rect">
            <a:avLst/>
          </a:prstGeom>
          <a:noFill/>
        </p:spPr>
        <p:txBody>
          <a:bodyPr wrap="none" rtlCol="0">
            <a:spAutoFit/>
          </a:bodyPr>
          <a:lstStyle/>
          <a:p>
            <a:r>
              <a:rPr lang="en-US" dirty="0"/>
              <a:t>A⨝C⨝ D</a:t>
            </a:r>
          </a:p>
        </p:txBody>
      </p:sp>
      <p:sp>
        <p:nvSpPr>
          <p:cNvPr id="66" name="TextBox 65"/>
          <p:cNvSpPr txBox="1"/>
          <p:nvPr/>
        </p:nvSpPr>
        <p:spPr>
          <a:xfrm>
            <a:off x="2568515" y="2848662"/>
            <a:ext cx="1356462" cy="461665"/>
          </a:xfrm>
          <a:prstGeom prst="rect">
            <a:avLst/>
          </a:prstGeom>
          <a:noFill/>
        </p:spPr>
        <p:txBody>
          <a:bodyPr wrap="none" rtlCol="0">
            <a:spAutoFit/>
          </a:bodyPr>
          <a:lstStyle/>
          <a:p>
            <a:r>
              <a:rPr lang="en-US" dirty="0"/>
              <a:t>A⨝</a:t>
            </a:r>
            <a:r>
              <a:rPr lang="en-US"/>
              <a:t>B⨝D</a:t>
            </a:r>
            <a:endParaRPr lang="en-US" dirty="0"/>
          </a:p>
        </p:txBody>
      </p:sp>
      <p:sp>
        <p:nvSpPr>
          <p:cNvPr id="67" name="TextBox 66"/>
          <p:cNvSpPr txBox="1"/>
          <p:nvPr/>
        </p:nvSpPr>
        <p:spPr>
          <a:xfrm>
            <a:off x="127997" y="4456170"/>
            <a:ext cx="848309" cy="461665"/>
          </a:xfrm>
          <a:prstGeom prst="rect">
            <a:avLst/>
          </a:prstGeom>
          <a:noFill/>
        </p:spPr>
        <p:txBody>
          <a:bodyPr wrap="none" rtlCol="0">
            <a:spAutoFit/>
          </a:bodyPr>
          <a:lstStyle/>
          <a:p>
            <a:r>
              <a:rPr lang="en-US" dirty="0"/>
              <a:t>A⨝B</a:t>
            </a:r>
          </a:p>
        </p:txBody>
      </p:sp>
      <p:sp>
        <p:nvSpPr>
          <p:cNvPr id="68" name="TextBox 67"/>
          <p:cNvSpPr txBox="1"/>
          <p:nvPr/>
        </p:nvSpPr>
        <p:spPr>
          <a:xfrm>
            <a:off x="4966994" y="4456170"/>
            <a:ext cx="833883" cy="461665"/>
          </a:xfrm>
          <a:prstGeom prst="rect">
            <a:avLst/>
          </a:prstGeom>
          <a:noFill/>
        </p:spPr>
        <p:txBody>
          <a:bodyPr wrap="none" rtlCol="0">
            <a:spAutoFit/>
          </a:bodyPr>
          <a:lstStyle/>
          <a:p>
            <a:r>
              <a:rPr lang="en-US" dirty="0"/>
              <a:t>B⨝C</a:t>
            </a:r>
          </a:p>
        </p:txBody>
      </p:sp>
      <p:sp>
        <p:nvSpPr>
          <p:cNvPr id="69" name="TextBox 68"/>
          <p:cNvSpPr txBox="1"/>
          <p:nvPr/>
        </p:nvSpPr>
        <p:spPr>
          <a:xfrm>
            <a:off x="3337965" y="4456170"/>
            <a:ext cx="870751" cy="461665"/>
          </a:xfrm>
          <a:prstGeom prst="rect">
            <a:avLst/>
          </a:prstGeom>
          <a:noFill/>
        </p:spPr>
        <p:txBody>
          <a:bodyPr wrap="none" rtlCol="0">
            <a:spAutoFit/>
          </a:bodyPr>
          <a:lstStyle/>
          <a:p>
            <a:r>
              <a:rPr lang="en-US" dirty="0"/>
              <a:t>A⨝D</a:t>
            </a:r>
          </a:p>
        </p:txBody>
      </p:sp>
      <p:sp>
        <p:nvSpPr>
          <p:cNvPr id="70" name="TextBox 69"/>
          <p:cNvSpPr txBox="1"/>
          <p:nvPr/>
        </p:nvSpPr>
        <p:spPr>
          <a:xfrm>
            <a:off x="1734584" y="4456170"/>
            <a:ext cx="845103" cy="461665"/>
          </a:xfrm>
          <a:prstGeom prst="rect">
            <a:avLst/>
          </a:prstGeom>
          <a:noFill/>
        </p:spPr>
        <p:txBody>
          <a:bodyPr wrap="none" rtlCol="0">
            <a:spAutoFit/>
          </a:bodyPr>
          <a:lstStyle/>
          <a:p>
            <a:r>
              <a:rPr lang="en-US" dirty="0"/>
              <a:t>A⨝C</a:t>
            </a:r>
          </a:p>
        </p:txBody>
      </p:sp>
      <p:sp>
        <p:nvSpPr>
          <p:cNvPr id="71" name="TextBox 70"/>
          <p:cNvSpPr txBox="1"/>
          <p:nvPr/>
        </p:nvSpPr>
        <p:spPr>
          <a:xfrm>
            <a:off x="6559155" y="4456170"/>
            <a:ext cx="859531" cy="461665"/>
          </a:xfrm>
          <a:prstGeom prst="rect">
            <a:avLst/>
          </a:prstGeom>
          <a:noFill/>
        </p:spPr>
        <p:txBody>
          <a:bodyPr wrap="none" rtlCol="0">
            <a:spAutoFit/>
          </a:bodyPr>
          <a:lstStyle/>
          <a:p>
            <a:r>
              <a:rPr lang="en-US" dirty="0"/>
              <a:t>B⨝D</a:t>
            </a:r>
          </a:p>
        </p:txBody>
      </p:sp>
      <p:sp>
        <p:nvSpPr>
          <p:cNvPr id="72" name="TextBox 71"/>
          <p:cNvSpPr txBox="1"/>
          <p:nvPr/>
        </p:nvSpPr>
        <p:spPr>
          <a:xfrm>
            <a:off x="8176965" y="4456170"/>
            <a:ext cx="859531" cy="461665"/>
          </a:xfrm>
          <a:prstGeom prst="rect">
            <a:avLst/>
          </a:prstGeom>
          <a:noFill/>
        </p:spPr>
        <p:txBody>
          <a:bodyPr wrap="none" rtlCol="0">
            <a:spAutoFit/>
          </a:bodyPr>
          <a:lstStyle/>
          <a:p>
            <a:r>
              <a:rPr lang="en-US" dirty="0"/>
              <a:t>C⨝D</a:t>
            </a:r>
          </a:p>
        </p:txBody>
      </p:sp>
      <p:sp>
        <p:nvSpPr>
          <p:cNvPr id="73" name="TextBox 72"/>
          <p:cNvSpPr txBox="1"/>
          <p:nvPr/>
        </p:nvSpPr>
        <p:spPr>
          <a:xfrm>
            <a:off x="1259632" y="6063679"/>
            <a:ext cx="362600" cy="461665"/>
          </a:xfrm>
          <a:prstGeom prst="rect">
            <a:avLst/>
          </a:prstGeom>
          <a:noFill/>
        </p:spPr>
        <p:txBody>
          <a:bodyPr wrap="none" rtlCol="0">
            <a:spAutoFit/>
          </a:bodyPr>
          <a:lstStyle/>
          <a:p>
            <a:r>
              <a:rPr lang="en-US" dirty="0"/>
              <a:t>A</a:t>
            </a:r>
          </a:p>
        </p:txBody>
      </p:sp>
      <p:sp>
        <p:nvSpPr>
          <p:cNvPr id="74" name="TextBox 73"/>
          <p:cNvSpPr txBox="1"/>
          <p:nvPr/>
        </p:nvSpPr>
        <p:spPr>
          <a:xfrm>
            <a:off x="3135797" y="6063679"/>
            <a:ext cx="351378" cy="461665"/>
          </a:xfrm>
          <a:prstGeom prst="rect">
            <a:avLst/>
          </a:prstGeom>
          <a:noFill/>
        </p:spPr>
        <p:txBody>
          <a:bodyPr wrap="none" rtlCol="0">
            <a:spAutoFit/>
          </a:bodyPr>
          <a:lstStyle/>
          <a:p>
            <a:r>
              <a:rPr lang="en-US" dirty="0"/>
              <a:t>B</a:t>
            </a:r>
          </a:p>
        </p:txBody>
      </p:sp>
      <p:sp>
        <p:nvSpPr>
          <p:cNvPr id="77" name="TextBox 76"/>
          <p:cNvSpPr txBox="1"/>
          <p:nvPr/>
        </p:nvSpPr>
        <p:spPr>
          <a:xfrm>
            <a:off x="5000740" y="6063679"/>
            <a:ext cx="348172" cy="461665"/>
          </a:xfrm>
          <a:prstGeom prst="rect">
            <a:avLst/>
          </a:prstGeom>
          <a:noFill/>
        </p:spPr>
        <p:txBody>
          <a:bodyPr wrap="none" rtlCol="0">
            <a:spAutoFit/>
          </a:bodyPr>
          <a:lstStyle/>
          <a:p>
            <a:r>
              <a:rPr lang="en-US" dirty="0"/>
              <a:t>C</a:t>
            </a:r>
          </a:p>
        </p:txBody>
      </p:sp>
      <p:sp>
        <p:nvSpPr>
          <p:cNvPr id="78" name="TextBox 77"/>
          <p:cNvSpPr txBox="1"/>
          <p:nvPr/>
        </p:nvSpPr>
        <p:spPr>
          <a:xfrm>
            <a:off x="6862476" y="6063679"/>
            <a:ext cx="373820" cy="461665"/>
          </a:xfrm>
          <a:prstGeom prst="rect">
            <a:avLst/>
          </a:prstGeom>
          <a:noFill/>
        </p:spPr>
        <p:txBody>
          <a:bodyPr wrap="none" rtlCol="0">
            <a:spAutoFit/>
          </a:bodyPr>
          <a:lstStyle/>
          <a:p>
            <a:r>
              <a:rPr lang="en-US" dirty="0"/>
              <a:t>D</a:t>
            </a:r>
          </a:p>
        </p:txBody>
      </p:sp>
      <p:cxnSp>
        <p:nvCxnSpPr>
          <p:cNvPr id="86" name="Straight Connector 85"/>
          <p:cNvCxnSpPr>
            <a:stCxn id="67" idx="2"/>
            <a:endCxn id="73" idx="0"/>
          </p:cNvCxnSpPr>
          <p:nvPr/>
        </p:nvCxnSpPr>
        <p:spPr>
          <a:xfrm>
            <a:off x="552152" y="4917835"/>
            <a:ext cx="888780" cy="114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7" idx="2"/>
            <a:endCxn id="74" idx="0"/>
          </p:cNvCxnSpPr>
          <p:nvPr/>
        </p:nvCxnSpPr>
        <p:spPr>
          <a:xfrm>
            <a:off x="552152" y="4917835"/>
            <a:ext cx="2759334" cy="114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67" idx="0"/>
            <a:endCxn id="66" idx="2"/>
          </p:cNvCxnSpPr>
          <p:nvPr/>
        </p:nvCxnSpPr>
        <p:spPr>
          <a:xfrm flipV="1">
            <a:off x="552152" y="3310327"/>
            <a:ext cx="2694594" cy="114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78" idx="0"/>
            <a:endCxn id="66" idx="2"/>
          </p:cNvCxnSpPr>
          <p:nvPr/>
        </p:nvCxnSpPr>
        <p:spPr>
          <a:xfrm flipH="1" flipV="1">
            <a:off x="3246746" y="3310327"/>
            <a:ext cx="3802640" cy="2753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6" idx="0"/>
            <a:endCxn id="22" idx="2"/>
          </p:cNvCxnSpPr>
          <p:nvPr/>
        </p:nvCxnSpPr>
        <p:spPr>
          <a:xfrm flipV="1">
            <a:off x="3246746" y="1702819"/>
            <a:ext cx="1325254" cy="114584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860032" y="764704"/>
            <a:ext cx="474810" cy="461665"/>
          </a:xfrm>
          <a:prstGeom prst="rect">
            <a:avLst/>
          </a:prstGeom>
          <a:noFill/>
        </p:spPr>
        <p:txBody>
          <a:bodyPr wrap="none" rtlCol="0">
            <a:spAutoFit/>
          </a:bodyPr>
          <a:lstStyle/>
          <a:p>
            <a:r>
              <a:rPr lang="mr-IN" dirty="0"/>
              <a:t>…</a:t>
            </a:r>
            <a:r>
              <a:rPr lang="en-US" dirty="0"/>
              <a:t>.</a:t>
            </a:r>
          </a:p>
        </p:txBody>
      </p:sp>
      <p:sp>
        <p:nvSpPr>
          <p:cNvPr id="48" name="TextBox 47"/>
          <p:cNvSpPr txBox="1"/>
          <p:nvPr/>
        </p:nvSpPr>
        <p:spPr>
          <a:xfrm>
            <a:off x="4860032" y="1607748"/>
            <a:ext cx="474810" cy="461665"/>
          </a:xfrm>
          <a:prstGeom prst="rect">
            <a:avLst/>
          </a:prstGeom>
          <a:noFill/>
        </p:spPr>
        <p:txBody>
          <a:bodyPr wrap="none" rtlCol="0">
            <a:spAutoFit/>
          </a:bodyPr>
          <a:lstStyle/>
          <a:p>
            <a:r>
              <a:rPr lang="mr-IN" dirty="0"/>
              <a:t>…</a:t>
            </a:r>
            <a:r>
              <a:rPr lang="en-US" dirty="0"/>
              <a:t>.</a:t>
            </a:r>
          </a:p>
        </p:txBody>
      </p:sp>
      <p:sp>
        <p:nvSpPr>
          <p:cNvPr id="49" name="TextBox 48"/>
          <p:cNvSpPr txBox="1"/>
          <p:nvPr/>
        </p:nvSpPr>
        <p:spPr>
          <a:xfrm>
            <a:off x="6862476" y="1916832"/>
            <a:ext cx="1418786" cy="461665"/>
          </a:xfrm>
          <a:prstGeom prst="rect">
            <a:avLst/>
          </a:prstGeom>
          <a:noFill/>
        </p:spPr>
        <p:txBody>
          <a:bodyPr wrap="none" rtlCol="0">
            <a:spAutoFit/>
          </a:bodyPr>
          <a:lstStyle/>
          <a:p>
            <a:r>
              <a:rPr lang="en-US" b="1" dirty="0">
                <a:solidFill>
                  <a:srgbClr val="FF0000"/>
                </a:solidFill>
              </a:rPr>
              <a:t>Cost 1=70</a:t>
            </a:r>
          </a:p>
        </p:txBody>
      </p:sp>
      <p:cxnSp>
        <p:nvCxnSpPr>
          <p:cNvPr id="27" name="Straight Connector 26"/>
          <p:cNvCxnSpPr>
            <a:stCxn id="77" idx="0"/>
            <a:endCxn id="22" idx="2"/>
          </p:cNvCxnSpPr>
          <p:nvPr/>
        </p:nvCxnSpPr>
        <p:spPr>
          <a:xfrm flipH="1" flipV="1">
            <a:off x="4572000" y="1702819"/>
            <a:ext cx="602826" cy="43608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194248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0648"/>
            <a:ext cx="9144000" cy="504056"/>
          </a:xfrm>
        </p:spPr>
        <p:txBody>
          <a:bodyPr/>
          <a:lstStyle/>
          <a:p>
            <a:r>
              <a:rPr lang="en-US" sz="3200" dirty="0"/>
              <a:t>Principle of optimality </a:t>
            </a:r>
            <a:r>
              <a:rPr lang="mr-IN" sz="3200" dirty="0"/>
              <a:t>–</a:t>
            </a:r>
            <a:r>
              <a:rPr lang="en-US" sz="3200" dirty="0"/>
              <a:t> Getting A⨝B⨝D</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52</a:t>
            </a:fld>
            <a:endParaRPr lang="en-US"/>
          </a:p>
        </p:txBody>
      </p:sp>
      <p:sp>
        <p:nvSpPr>
          <p:cNvPr id="22" name="TextBox 21"/>
          <p:cNvSpPr txBox="1"/>
          <p:nvPr/>
        </p:nvSpPr>
        <p:spPr>
          <a:xfrm>
            <a:off x="3652517" y="1241154"/>
            <a:ext cx="1838965" cy="461665"/>
          </a:xfrm>
          <a:prstGeom prst="rect">
            <a:avLst/>
          </a:prstGeom>
          <a:noFill/>
        </p:spPr>
        <p:txBody>
          <a:bodyPr wrap="none" rtlCol="0">
            <a:spAutoFit/>
          </a:bodyPr>
          <a:lstStyle/>
          <a:p>
            <a:r>
              <a:rPr lang="en-US" dirty="0"/>
              <a:t>A⨝B⨝C⨝D</a:t>
            </a:r>
          </a:p>
        </p:txBody>
      </p:sp>
      <p:sp>
        <p:nvSpPr>
          <p:cNvPr id="62" name="TextBox 61"/>
          <p:cNvSpPr txBox="1"/>
          <p:nvPr/>
        </p:nvSpPr>
        <p:spPr>
          <a:xfrm>
            <a:off x="755576" y="2848662"/>
            <a:ext cx="1330814" cy="461665"/>
          </a:xfrm>
          <a:prstGeom prst="rect">
            <a:avLst/>
          </a:prstGeom>
          <a:noFill/>
        </p:spPr>
        <p:txBody>
          <a:bodyPr wrap="none" rtlCol="0">
            <a:spAutoFit/>
          </a:bodyPr>
          <a:lstStyle/>
          <a:p>
            <a:r>
              <a:rPr lang="en-US" dirty="0"/>
              <a:t>A⨝B⨝C</a:t>
            </a:r>
          </a:p>
        </p:txBody>
      </p:sp>
      <p:sp>
        <p:nvSpPr>
          <p:cNvPr id="64" name="TextBox 63"/>
          <p:cNvSpPr txBox="1"/>
          <p:nvPr/>
        </p:nvSpPr>
        <p:spPr>
          <a:xfrm>
            <a:off x="6300192" y="2848662"/>
            <a:ext cx="1410964" cy="461665"/>
          </a:xfrm>
          <a:prstGeom prst="rect">
            <a:avLst/>
          </a:prstGeom>
          <a:noFill/>
        </p:spPr>
        <p:txBody>
          <a:bodyPr wrap="none" rtlCol="0">
            <a:spAutoFit/>
          </a:bodyPr>
          <a:lstStyle/>
          <a:p>
            <a:r>
              <a:rPr lang="en-US" dirty="0"/>
              <a:t>B⨝C⨝ D</a:t>
            </a:r>
          </a:p>
        </p:txBody>
      </p:sp>
      <p:sp>
        <p:nvSpPr>
          <p:cNvPr id="65" name="TextBox 64"/>
          <p:cNvSpPr txBox="1"/>
          <p:nvPr/>
        </p:nvSpPr>
        <p:spPr>
          <a:xfrm>
            <a:off x="4407102" y="2848662"/>
            <a:ext cx="1410964" cy="461665"/>
          </a:xfrm>
          <a:prstGeom prst="rect">
            <a:avLst/>
          </a:prstGeom>
          <a:noFill/>
        </p:spPr>
        <p:txBody>
          <a:bodyPr wrap="none" rtlCol="0">
            <a:spAutoFit/>
          </a:bodyPr>
          <a:lstStyle/>
          <a:p>
            <a:r>
              <a:rPr lang="en-US" dirty="0"/>
              <a:t>A⨝C⨝ D</a:t>
            </a:r>
          </a:p>
        </p:txBody>
      </p:sp>
      <p:sp>
        <p:nvSpPr>
          <p:cNvPr id="66" name="TextBox 65"/>
          <p:cNvSpPr txBox="1"/>
          <p:nvPr/>
        </p:nvSpPr>
        <p:spPr>
          <a:xfrm>
            <a:off x="2568515" y="2848662"/>
            <a:ext cx="1356462" cy="461665"/>
          </a:xfrm>
          <a:prstGeom prst="rect">
            <a:avLst/>
          </a:prstGeom>
          <a:noFill/>
        </p:spPr>
        <p:txBody>
          <a:bodyPr wrap="none" rtlCol="0">
            <a:spAutoFit/>
          </a:bodyPr>
          <a:lstStyle/>
          <a:p>
            <a:r>
              <a:rPr lang="en-US" dirty="0"/>
              <a:t>A⨝B⨝D</a:t>
            </a:r>
          </a:p>
        </p:txBody>
      </p:sp>
      <p:sp>
        <p:nvSpPr>
          <p:cNvPr id="67" name="TextBox 66"/>
          <p:cNvSpPr txBox="1"/>
          <p:nvPr/>
        </p:nvSpPr>
        <p:spPr>
          <a:xfrm>
            <a:off x="127997" y="4456170"/>
            <a:ext cx="848309" cy="461665"/>
          </a:xfrm>
          <a:prstGeom prst="rect">
            <a:avLst/>
          </a:prstGeom>
          <a:noFill/>
        </p:spPr>
        <p:txBody>
          <a:bodyPr wrap="none" rtlCol="0">
            <a:spAutoFit/>
          </a:bodyPr>
          <a:lstStyle/>
          <a:p>
            <a:r>
              <a:rPr lang="en-US" dirty="0"/>
              <a:t>A⨝B</a:t>
            </a:r>
          </a:p>
        </p:txBody>
      </p:sp>
      <p:sp>
        <p:nvSpPr>
          <p:cNvPr id="68" name="TextBox 67"/>
          <p:cNvSpPr txBox="1"/>
          <p:nvPr/>
        </p:nvSpPr>
        <p:spPr>
          <a:xfrm>
            <a:off x="4966994" y="4456170"/>
            <a:ext cx="833883" cy="461665"/>
          </a:xfrm>
          <a:prstGeom prst="rect">
            <a:avLst/>
          </a:prstGeom>
          <a:noFill/>
        </p:spPr>
        <p:txBody>
          <a:bodyPr wrap="none" rtlCol="0">
            <a:spAutoFit/>
          </a:bodyPr>
          <a:lstStyle/>
          <a:p>
            <a:r>
              <a:rPr lang="en-US" dirty="0"/>
              <a:t>B⨝C</a:t>
            </a:r>
          </a:p>
        </p:txBody>
      </p:sp>
      <p:sp>
        <p:nvSpPr>
          <p:cNvPr id="69" name="TextBox 68"/>
          <p:cNvSpPr txBox="1"/>
          <p:nvPr/>
        </p:nvSpPr>
        <p:spPr>
          <a:xfrm>
            <a:off x="3337965" y="4456170"/>
            <a:ext cx="870751" cy="461665"/>
          </a:xfrm>
          <a:prstGeom prst="rect">
            <a:avLst/>
          </a:prstGeom>
          <a:noFill/>
        </p:spPr>
        <p:txBody>
          <a:bodyPr wrap="none" rtlCol="0">
            <a:spAutoFit/>
          </a:bodyPr>
          <a:lstStyle/>
          <a:p>
            <a:r>
              <a:rPr lang="en-US" dirty="0"/>
              <a:t>A⨝D</a:t>
            </a:r>
          </a:p>
        </p:txBody>
      </p:sp>
      <p:sp>
        <p:nvSpPr>
          <p:cNvPr id="70" name="TextBox 69"/>
          <p:cNvSpPr txBox="1"/>
          <p:nvPr/>
        </p:nvSpPr>
        <p:spPr>
          <a:xfrm>
            <a:off x="1734584" y="4456170"/>
            <a:ext cx="845103" cy="461665"/>
          </a:xfrm>
          <a:prstGeom prst="rect">
            <a:avLst/>
          </a:prstGeom>
          <a:noFill/>
        </p:spPr>
        <p:txBody>
          <a:bodyPr wrap="none" rtlCol="0">
            <a:spAutoFit/>
          </a:bodyPr>
          <a:lstStyle/>
          <a:p>
            <a:r>
              <a:rPr lang="en-US" dirty="0"/>
              <a:t>A⨝C</a:t>
            </a:r>
          </a:p>
        </p:txBody>
      </p:sp>
      <p:sp>
        <p:nvSpPr>
          <p:cNvPr id="71" name="TextBox 70"/>
          <p:cNvSpPr txBox="1"/>
          <p:nvPr/>
        </p:nvSpPr>
        <p:spPr>
          <a:xfrm>
            <a:off x="6559155" y="4456170"/>
            <a:ext cx="859531" cy="461665"/>
          </a:xfrm>
          <a:prstGeom prst="rect">
            <a:avLst/>
          </a:prstGeom>
          <a:noFill/>
        </p:spPr>
        <p:txBody>
          <a:bodyPr wrap="none" rtlCol="0">
            <a:spAutoFit/>
          </a:bodyPr>
          <a:lstStyle/>
          <a:p>
            <a:r>
              <a:rPr lang="en-US" dirty="0"/>
              <a:t>B⨝D</a:t>
            </a:r>
          </a:p>
        </p:txBody>
      </p:sp>
      <p:sp>
        <p:nvSpPr>
          <p:cNvPr id="72" name="TextBox 71"/>
          <p:cNvSpPr txBox="1"/>
          <p:nvPr/>
        </p:nvSpPr>
        <p:spPr>
          <a:xfrm>
            <a:off x="8176965" y="4456170"/>
            <a:ext cx="859531" cy="461665"/>
          </a:xfrm>
          <a:prstGeom prst="rect">
            <a:avLst/>
          </a:prstGeom>
          <a:noFill/>
        </p:spPr>
        <p:txBody>
          <a:bodyPr wrap="none" rtlCol="0">
            <a:spAutoFit/>
          </a:bodyPr>
          <a:lstStyle/>
          <a:p>
            <a:r>
              <a:rPr lang="en-US" dirty="0"/>
              <a:t>C⨝D</a:t>
            </a:r>
          </a:p>
        </p:txBody>
      </p:sp>
      <p:sp>
        <p:nvSpPr>
          <p:cNvPr id="73" name="TextBox 72"/>
          <p:cNvSpPr txBox="1"/>
          <p:nvPr/>
        </p:nvSpPr>
        <p:spPr>
          <a:xfrm>
            <a:off x="1259632" y="6063679"/>
            <a:ext cx="362600" cy="461665"/>
          </a:xfrm>
          <a:prstGeom prst="rect">
            <a:avLst/>
          </a:prstGeom>
          <a:noFill/>
        </p:spPr>
        <p:txBody>
          <a:bodyPr wrap="none" rtlCol="0">
            <a:spAutoFit/>
          </a:bodyPr>
          <a:lstStyle/>
          <a:p>
            <a:r>
              <a:rPr lang="en-US" dirty="0"/>
              <a:t>A</a:t>
            </a:r>
          </a:p>
        </p:txBody>
      </p:sp>
      <p:sp>
        <p:nvSpPr>
          <p:cNvPr id="74" name="TextBox 73"/>
          <p:cNvSpPr txBox="1"/>
          <p:nvPr/>
        </p:nvSpPr>
        <p:spPr>
          <a:xfrm>
            <a:off x="3135797" y="6063679"/>
            <a:ext cx="351378" cy="461665"/>
          </a:xfrm>
          <a:prstGeom prst="rect">
            <a:avLst/>
          </a:prstGeom>
          <a:noFill/>
        </p:spPr>
        <p:txBody>
          <a:bodyPr wrap="none" rtlCol="0">
            <a:spAutoFit/>
          </a:bodyPr>
          <a:lstStyle/>
          <a:p>
            <a:r>
              <a:rPr lang="en-US" dirty="0"/>
              <a:t>B</a:t>
            </a:r>
          </a:p>
        </p:txBody>
      </p:sp>
      <p:sp>
        <p:nvSpPr>
          <p:cNvPr id="77" name="TextBox 76"/>
          <p:cNvSpPr txBox="1"/>
          <p:nvPr/>
        </p:nvSpPr>
        <p:spPr>
          <a:xfrm>
            <a:off x="5000740" y="6063679"/>
            <a:ext cx="348172" cy="461665"/>
          </a:xfrm>
          <a:prstGeom prst="rect">
            <a:avLst/>
          </a:prstGeom>
          <a:noFill/>
        </p:spPr>
        <p:txBody>
          <a:bodyPr wrap="none" rtlCol="0">
            <a:spAutoFit/>
          </a:bodyPr>
          <a:lstStyle/>
          <a:p>
            <a:r>
              <a:rPr lang="en-US" dirty="0"/>
              <a:t>C</a:t>
            </a:r>
          </a:p>
        </p:txBody>
      </p:sp>
      <p:sp>
        <p:nvSpPr>
          <p:cNvPr id="78" name="TextBox 77"/>
          <p:cNvSpPr txBox="1"/>
          <p:nvPr/>
        </p:nvSpPr>
        <p:spPr>
          <a:xfrm>
            <a:off x="6862476" y="6063679"/>
            <a:ext cx="373820" cy="461665"/>
          </a:xfrm>
          <a:prstGeom prst="rect">
            <a:avLst/>
          </a:prstGeom>
          <a:noFill/>
        </p:spPr>
        <p:txBody>
          <a:bodyPr wrap="none" rtlCol="0">
            <a:spAutoFit/>
          </a:bodyPr>
          <a:lstStyle/>
          <a:p>
            <a:r>
              <a:rPr lang="en-US" dirty="0"/>
              <a:t>D</a:t>
            </a:r>
          </a:p>
        </p:txBody>
      </p:sp>
      <p:cxnSp>
        <p:nvCxnSpPr>
          <p:cNvPr id="86" name="Straight Connector 85"/>
          <p:cNvCxnSpPr>
            <a:stCxn id="69" idx="2"/>
            <a:endCxn id="73" idx="0"/>
          </p:cNvCxnSpPr>
          <p:nvPr/>
        </p:nvCxnSpPr>
        <p:spPr>
          <a:xfrm flipH="1">
            <a:off x="1440932" y="4917835"/>
            <a:ext cx="2332409" cy="114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69" idx="2"/>
            <a:endCxn id="78" idx="0"/>
          </p:cNvCxnSpPr>
          <p:nvPr/>
        </p:nvCxnSpPr>
        <p:spPr>
          <a:xfrm>
            <a:off x="3773341" y="4917835"/>
            <a:ext cx="3276045" cy="11458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69" idx="0"/>
            <a:endCxn id="66" idx="2"/>
          </p:cNvCxnSpPr>
          <p:nvPr/>
        </p:nvCxnSpPr>
        <p:spPr>
          <a:xfrm flipH="1" flipV="1">
            <a:off x="3246746" y="3310327"/>
            <a:ext cx="526595" cy="1145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74" idx="0"/>
            <a:endCxn id="66" idx="2"/>
          </p:cNvCxnSpPr>
          <p:nvPr/>
        </p:nvCxnSpPr>
        <p:spPr>
          <a:xfrm flipH="1" flipV="1">
            <a:off x="3246746" y="3310327"/>
            <a:ext cx="64740" cy="27533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66" idx="0"/>
            <a:endCxn id="22" idx="2"/>
          </p:cNvCxnSpPr>
          <p:nvPr/>
        </p:nvCxnSpPr>
        <p:spPr>
          <a:xfrm flipV="1">
            <a:off x="3246746" y="1702819"/>
            <a:ext cx="1325254" cy="1145843"/>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860032" y="764704"/>
            <a:ext cx="474810" cy="461665"/>
          </a:xfrm>
          <a:prstGeom prst="rect">
            <a:avLst/>
          </a:prstGeom>
          <a:noFill/>
        </p:spPr>
        <p:txBody>
          <a:bodyPr wrap="none" rtlCol="0">
            <a:spAutoFit/>
          </a:bodyPr>
          <a:lstStyle/>
          <a:p>
            <a:r>
              <a:rPr lang="mr-IN" dirty="0"/>
              <a:t>…</a:t>
            </a:r>
            <a:r>
              <a:rPr lang="en-US" dirty="0"/>
              <a:t>.</a:t>
            </a:r>
          </a:p>
        </p:txBody>
      </p:sp>
      <p:sp>
        <p:nvSpPr>
          <p:cNvPr id="32" name="TextBox 31"/>
          <p:cNvSpPr txBox="1"/>
          <p:nvPr/>
        </p:nvSpPr>
        <p:spPr>
          <a:xfrm>
            <a:off x="4860032" y="1607748"/>
            <a:ext cx="474810" cy="461665"/>
          </a:xfrm>
          <a:prstGeom prst="rect">
            <a:avLst/>
          </a:prstGeom>
          <a:noFill/>
        </p:spPr>
        <p:txBody>
          <a:bodyPr wrap="none" rtlCol="0">
            <a:spAutoFit/>
          </a:bodyPr>
          <a:lstStyle/>
          <a:p>
            <a:r>
              <a:rPr lang="mr-IN" dirty="0"/>
              <a:t>…</a:t>
            </a:r>
            <a:r>
              <a:rPr lang="en-US" dirty="0"/>
              <a:t>.</a:t>
            </a:r>
          </a:p>
        </p:txBody>
      </p:sp>
      <p:sp>
        <p:nvSpPr>
          <p:cNvPr id="10" name="TextBox 9"/>
          <p:cNvSpPr txBox="1"/>
          <p:nvPr/>
        </p:nvSpPr>
        <p:spPr>
          <a:xfrm>
            <a:off x="6862476" y="1916832"/>
            <a:ext cx="1574277" cy="461665"/>
          </a:xfrm>
          <a:prstGeom prst="rect">
            <a:avLst/>
          </a:prstGeom>
          <a:noFill/>
        </p:spPr>
        <p:txBody>
          <a:bodyPr wrap="none" rtlCol="0">
            <a:spAutoFit/>
          </a:bodyPr>
          <a:lstStyle/>
          <a:p>
            <a:r>
              <a:rPr lang="en-US" b="1" dirty="0">
                <a:solidFill>
                  <a:srgbClr val="FF0000"/>
                </a:solidFill>
              </a:rPr>
              <a:t>Cost 2=100</a:t>
            </a:r>
          </a:p>
        </p:txBody>
      </p:sp>
      <p:sp>
        <p:nvSpPr>
          <p:cNvPr id="30" name="Rounded Rectangle 29"/>
          <p:cNvSpPr/>
          <p:nvPr/>
        </p:nvSpPr>
        <p:spPr>
          <a:xfrm>
            <a:off x="0" y="728"/>
            <a:ext cx="9144000" cy="106607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Choose the </a:t>
            </a:r>
            <a:r>
              <a:rPr lang="en-US" b="1" dirty="0"/>
              <a:t>cheapest path </a:t>
            </a:r>
            <a:r>
              <a:rPr lang="en-US" dirty="0"/>
              <a:t>to create A⨝B⨝D, and </a:t>
            </a:r>
            <a:br>
              <a:rPr lang="en-US" dirty="0"/>
            </a:br>
            <a:r>
              <a:rPr lang="en-US" dirty="0"/>
              <a:t>consider it fixed for higher levels!</a:t>
            </a:r>
          </a:p>
        </p:txBody>
      </p:sp>
      <p:cxnSp>
        <p:nvCxnSpPr>
          <p:cNvPr id="28" name="Straight Connector 27"/>
          <p:cNvCxnSpPr/>
          <p:nvPr/>
        </p:nvCxnSpPr>
        <p:spPr>
          <a:xfrm flipH="1" flipV="1">
            <a:off x="4572000" y="1702819"/>
            <a:ext cx="602826" cy="43608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1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urved Connector 11"/>
          <p:cNvCxnSpPr>
            <a:stCxn id="5" idx="0"/>
            <a:endCxn id="6" idx="1"/>
          </p:cNvCxnSpPr>
          <p:nvPr/>
        </p:nvCxnSpPr>
        <p:spPr>
          <a:xfrm rot="5400000" flipH="1" flipV="1">
            <a:off x="973212" y="1312973"/>
            <a:ext cx="1112898"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2"/>
            <a:endCxn id="9" idx="1"/>
          </p:cNvCxnSpPr>
          <p:nvPr/>
        </p:nvCxnSpPr>
        <p:spPr>
          <a:xfrm rot="16200000" flipH="1">
            <a:off x="974038" y="3625374"/>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53</a:t>
            </a:fld>
            <a:endParaRPr lang="en-US"/>
          </a:p>
        </p:txBody>
      </p:sp>
      <p:sp>
        <p:nvSpPr>
          <p:cNvPr id="5" name="TextBox 4"/>
          <p:cNvSpPr txBox="1"/>
          <p:nvPr/>
        </p:nvSpPr>
        <p:spPr>
          <a:xfrm>
            <a:off x="107504" y="2636912"/>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6" name="TextBox 5"/>
          <p:cNvSpPr txBox="1"/>
          <p:nvPr/>
        </p:nvSpPr>
        <p:spPr>
          <a:xfrm>
            <a:off x="2297151" y="1108515"/>
            <a:ext cx="2556662" cy="830997"/>
          </a:xfrm>
          <a:prstGeom prst="rect">
            <a:avLst/>
          </a:prstGeom>
          <a:solidFill>
            <a:schemeClr val="bg1">
              <a:lumMod val="75000"/>
            </a:schemeClr>
          </a:solidFill>
        </p:spPr>
        <p:txBody>
          <a:bodyPr wrap="none" rtlCol="0">
            <a:spAutoFit/>
          </a:bodyPr>
          <a:lstStyle/>
          <a:p>
            <a:r>
              <a:rPr lang="en-US" dirty="0"/>
              <a:t>ARTIST⨝APPEARS</a:t>
            </a:r>
          </a:p>
          <a:p>
            <a:pPr algn="ctr"/>
            <a:r>
              <a:rPr lang="en-US" dirty="0"/>
              <a:t>ALBUM</a:t>
            </a:r>
          </a:p>
        </p:txBody>
      </p:sp>
      <p:sp>
        <p:nvSpPr>
          <p:cNvPr id="8" name="TextBox 7"/>
          <p:cNvSpPr txBox="1"/>
          <p:nvPr/>
        </p:nvSpPr>
        <p:spPr>
          <a:xfrm>
            <a:off x="5298294" y="3006244"/>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4532989"/>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3206235" y="6245225"/>
            <a:ext cx="397866" cy="461665"/>
          </a:xfrm>
          <a:prstGeom prst="rect">
            <a:avLst/>
          </a:prstGeom>
          <a:noFill/>
        </p:spPr>
        <p:txBody>
          <a:bodyPr wrap="none" rtlCol="0">
            <a:spAutoFit/>
          </a:bodyPr>
          <a:lstStyle/>
          <a:p>
            <a:r>
              <a:rPr lang="mr-IN" dirty="0"/>
              <a:t>…</a:t>
            </a:r>
            <a:endParaRPr lang="en-US" dirty="0"/>
          </a:p>
        </p:txBody>
      </p:sp>
      <p:sp>
        <p:nvSpPr>
          <p:cNvPr id="29" name="TextBox 28"/>
          <p:cNvSpPr txBox="1"/>
          <p:nvPr/>
        </p:nvSpPr>
        <p:spPr>
          <a:xfrm>
            <a:off x="-58711" y="923849"/>
            <a:ext cx="1986378" cy="1015663"/>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a:p>
            <a:r>
              <a:rPr lang="en-US" sz="2000" dirty="0">
                <a:solidFill>
                  <a:srgbClr val="00B050"/>
                </a:solidFill>
              </a:rPr>
              <a:t>SM Join cost=20</a:t>
            </a:r>
          </a:p>
          <a:p>
            <a:r>
              <a:rPr lang="en-US" sz="2000" dirty="0">
                <a:solidFill>
                  <a:srgbClr val="00B050"/>
                </a:solidFill>
              </a:rPr>
              <a:t>NL Join=100</a:t>
            </a:r>
          </a:p>
        </p:txBody>
      </p:sp>
      <p:sp>
        <p:nvSpPr>
          <p:cNvPr id="30" name="TextBox 29"/>
          <p:cNvSpPr txBox="1"/>
          <p:nvPr/>
        </p:nvSpPr>
        <p:spPr>
          <a:xfrm>
            <a:off x="-58711" y="4789601"/>
            <a:ext cx="1986378" cy="1015663"/>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a:p>
            <a:r>
              <a:rPr lang="en-US" sz="2000" dirty="0">
                <a:solidFill>
                  <a:srgbClr val="00B050"/>
                </a:solidFill>
              </a:rPr>
              <a:t>SM Join cost=20</a:t>
            </a:r>
          </a:p>
          <a:p>
            <a:r>
              <a:rPr lang="en-US" sz="2000" dirty="0">
                <a:solidFill>
                  <a:srgbClr val="00B050"/>
                </a:solidFill>
              </a:rPr>
              <a:t>NL Join=100</a:t>
            </a:r>
          </a:p>
        </p:txBody>
      </p:sp>
      <p:sp>
        <p:nvSpPr>
          <p:cNvPr id="13" name="TextBox 12"/>
          <p:cNvSpPr txBox="1"/>
          <p:nvPr/>
        </p:nvSpPr>
        <p:spPr>
          <a:xfrm>
            <a:off x="5116962" y="5105499"/>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Tree>
    <p:extLst>
      <p:ext uri="{BB962C8B-B14F-4D97-AF65-F5344CB8AC3E}">
        <p14:creationId xmlns:p14="http://schemas.microsoft.com/office/powerpoint/2010/main" val="1342957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urved Connector 11"/>
          <p:cNvCxnSpPr>
            <a:stCxn id="5" idx="0"/>
            <a:endCxn id="6" idx="1"/>
          </p:cNvCxnSpPr>
          <p:nvPr/>
        </p:nvCxnSpPr>
        <p:spPr>
          <a:xfrm rot="5400000" flipH="1" flipV="1">
            <a:off x="973212" y="1312973"/>
            <a:ext cx="1112898"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2"/>
            <a:endCxn id="9" idx="1"/>
          </p:cNvCxnSpPr>
          <p:nvPr/>
        </p:nvCxnSpPr>
        <p:spPr>
          <a:xfrm rot="16200000" flipH="1">
            <a:off x="974038" y="3625374"/>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54</a:t>
            </a:fld>
            <a:endParaRPr lang="en-US"/>
          </a:p>
        </p:txBody>
      </p:sp>
      <p:sp>
        <p:nvSpPr>
          <p:cNvPr id="5" name="TextBox 4"/>
          <p:cNvSpPr txBox="1"/>
          <p:nvPr/>
        </p:nvSpPr>
        <p:spPr>
          <a:xfrm>
            <a:off x="107504" y="2636912"/>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6" name="TextBox 5"/>
          <p:cNvSpPr txBox="1"/>
          <p:nvPr/>
        </p:nvSpPr>
        <p:spPr>
          <a:xfrm>
            <a:off x="2297151" y="1108515"/>
            <a:ext cx="2556662" cy="830997"/>
          </a:xfrm>
          <a:prstGeom prst="rect">
            <a:avLst/>
          </a:prstGeom>
          <a:solidFill>
            <a:schemeClr val="bg1">
              <a:lumMod val="75000"/>
            </a:schemeClr>
          </a:solidFill>
        </p:spPr>
        <p:txBody>
          <a:bodyPr wrap="none" rtlCol="0">
            <a:spAutoFit/>
          </a:bodyPr>
          <a:lstStyle/>
          <a:p>
            <a:r>
              <a:rPr lang="en-US" dirty="0"/>
              <a:t>ARTIST⨝APPEARS</a:t>
            </a:r>
          </a:p>
          <a:p>
            <a:pPr algn="ctr"/>
            <a:r>
              <a:rPr lang="en-US" dirty="0"/>
              <a:t>ALBUM</a:t>
            </a:r>
          </a:p>
        </p:txBody>
      </p:sp>
      <p:sp>
        <p:nvSpPr>
          <p:cNvPr id="8" name="TextBox 7"/>
          <p:cNvSpPr txBox="1"/>
          <p:nvPr/>
        </p:nvSpPr>
        <p:spPr>
          <a:xfrm>
            <a:off x="5298294" y="3006244"/>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4532989"/>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3206235" y="6245225"/>
            <a:ext cx="397866" cy="461665"/>
          </a:xfrm>
          <a:prstGeom prst="rect">
            <a:avLst/>
          </a:prstGeom>
          <a:noFill/>
        </p:spPr>
        <p:txBody>
          <a:bodyPr wrap="none" rtlCol="0">
            <a:spAutoFit/>
          </a:bodyPr>
          <a:lstStyle/>
          <a:p>
            <a:r>
              <a:rPr lang="mr-IN" dirty="0"/>
              <a:t>…</a:t>
            </a:r>
            <a:endParaRPr lang="en-US" dirty="0"/>
          </a:p>
        </p:txBody>
      </p:sp>
      <p:sp>
        <p:nvSpPr>
          <p:cNvPr id="29" name="TextBox 28"/>
          <p:cNvSpPr txBox="1"/>
          <p:nvPr/>
        </p:nvSpPr>
        <p:spPr>
          <a:xfrm>
            <a:off x="-58711" y="923849"/>
            <a:ext cx="1986378" cy="1015663"/>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a:p>
            <a:r>
              <a:rPr lang="en-US" sz="2000" strike="sngStrike" dirty="0">
                <a:solidFill>
                  <a:srgbClr val="00B050"/>
                </a:solidFill>
              </a:rPr>
              <a:t>SM Join cost=20</a:t>
            </a:r>
          </a:p>
          <a:p>
            <a:r>
              <a:rPr lang="en-US" sz="2000" strike="sngStrike" dirty="0">
                <a:solidFill>
                  <a:srgbClr val="00B050"/>
                </a:solidFill>
              </a:rPr>
              <a:t>NL Join=100</a:t>
            </a:r>
          </a:p>
        </p:txBody>
      </p:sp>
      <p:sp>
        <p:nvSpPr>
          <p:cNvPr id="30" name="TextBox 29"/>
          <p:cNvSpPr txBox="1"/>
          <p:nvPr/>
        </p:nvSpPr>
        <p:spPr>
          <a:xfrm>
            <a:off x="-58711" y="4789601"/>
            <a:ext cx="1986378" cy="1015663"/>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a:p>
            <a:r>
              <a:rPr lang="en-US" sz="2000" strike="sngStrike" dirty="0">
                <a:solidFill>
                  <a:srgbClr val="00B050"/>
                </a:solidFill>
              </a:rPr>
              <a:t>SM Join cost=20</a:t>
            </a:r>
          </a:p>
          <a:p>
            <a:r>
              <a:rPr lang="en-US" sz="2000" strike="sngStrike" dirty="0">
                <a:solidFill>
                  <a:srgbClr val="00B050"/>
                </a:solidFill>
              </a:rPr>
              <a:t>NL Join=100</a:t>
            </a:r>
          </a:p>
        </p:txBody>
      </p:sp>
      <p:sp>
        <p:nvSpPr>
          <p:cNvPr id="13" name="TextBox 12"/>
          <p:cNvSpPr txBox="1"/>
          <p:nvPr/>
        </p:nvSpPr>
        <p:spPr>
          <a:xfrm>
            <a:off x="5116962" y="5105499"/>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Tree>
    <p:extLst>
      <p:ext uri="{BB962C8B-B14F-4D97-AF65-F5344CB8AC3E}">
        <p14:creationId xmlns:p14="http://schemas.microsoft.com/office/powerpoint/2010/main" val="512225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urved Connector 11"/>
          <p:cNvCxnSpPr>
            <a:stCxn id="5" idx="0"/>
            <a:endCxn id="6" idx="1"/>
          </p:cNvCxnSpPr>
          <p:nvPr/>
        </p:nvCxnSpPr>
        <p:spPr>
          <a:xfrm rot="5400000" flipH="1" flipV="1">
            <a:off x="973212" y="1312973"/>
            <a:ext cx="1112898"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2"/>
            <a:endCxn id="9" idx="1"/>
          </p:cNvCxnSpPr>
          <p:nvPr/>
        </p:nvCxnSpPr>
        <p:spPr>
          <a:xfrm rot="16200000" flipH="1">
            <a:off x="974038" y="3625374"/>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3"/>
            <a:endCxn id="8" idx="0"/>
          </p:cNvCxnSpPr>
          <p:nvPr/>
        </p:nvCxnSpPr>
        <p:spPr>
          <a:xfrm>
            <a:off x="4853813" y="1524014"/>
            <a:ext cx="2349586" cy="148223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3"/>
            <a:endCxn id="8" idx="2"/>
          </p:cNvCxnSpPr>
          <p:nvPr/>
        </p:nvCxnSpPr>
        <p:spPr>
          <a:xfrm flipV="1">
            <a:off x="4860032" y="3467909"/>
            <a:ext cx="2343367" cy="1480579"/>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55</a:t>
            </a:fld>
            <a:endParaRPr lang="en-US"/>
          </a:p>
        </p:txBody>
      </p:sp>
      <p:sp>
        <p:nvSpPr>
          <p:cNvPr id="5" name="TextBox 4"/>
          <p:cNvSpPr txBox="1"/>
          <p:nvPr/>
        </p:nvSpPr>
        <p:spPr>
          <a:xfrm>
            <a:off x="107504" y="2636912"/>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6" name="TextBox 5"/>
          <p:cNvSpPr txBox="1"/>
          <p:nvPr/>
        </p:nvSpPr>
        <p:spPr>
          <a:xfrm>
            <a:off x="2297151" y="1108515"/>
            <a:ext cx="2556662" cy="830997"/>
          </a:xfrm>
          <a:prstGeom prst="rect">
            <a:avLst/>
          </a:prstGeom>
          <a:solidFill>
            <a:schemeClr val="bg1">
              <a:lumMod val="75000"/>
            </a:schemeClr>
          </a:solidFill>
        </p:spPr>
        <p:txBody>
          <a:bodyPr wrap="none" rtlCol="0">
            <a:spAutoFit/>
          </a:bodyPr>
          <a:lstStyle/>
          <a:p>
            <a:r>
              <a:rPr lang="en-US" dirty="0"/>
              <a:t>ARTIST⨝APPEARS</a:t>
            </a:r>
          </a:p>
          <a:p>
            <a:pPr algn="ctr"/>
            <a:r>
              <a:rPr lang="en-US" dirty="0"/>
              <a:t>ALBUM</a:t>
            </a:r>
          </a:p>
        </p:txBody>
      </p:sp>
      <p:sp>
        <p:nvSpPr>
          <p:cNvPr id="8" name="TextBox 7"/>
          <p:cNvSpPr txBox="1"/>
          <p:nvPr/>
        </p:nvSpPr>
        <p:spPr>
          <a:xfrm>
            <a:off x="5298294" y="3006244"/>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4532989"/>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3206235" y="6245225"/>
            <a:ext cx="397866" cy="461665"/>
          </a:xfrm>
          <a:prstGeom prst="rect">
            <a:avLst/>
          </a:prstGeom>
          <a:noFill/>
        </p:spPr>
        <p:txBody>
          <a:bodyPr wrap="none" rtlCol="0">
            <a:spAutoFit/>
          </a:bodyPr>
          <a:lstStyle/>
          <a:p>
            <a:r>
              <a:rPr lang="mr-IN" dirty="0"/>
              <a:t>…</a:t>
            </a:r>
            <a:endParaRPr lang="en-US" dirty="0"/>
          </a:p>
        </p:txBody>
      </p:sp>
      <p:sp>
        <p:nvSpPr>
          <p:cNvPr id="29" name="TextBox 28"/>
          <p:cNvSpPr txBox="1"/>
          <p:nvPr/>
        </p:nvSpPr>
        <p:spPr>
          <a:xfrm>
            <a:off x="-58711" y="1228690"/>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0" name="TextBox 29"/>
          <p:cNvSpPr txBox="1"/>
          <p:nvPr/>
        </p:nvSpPr>
        <p:spPr>
          <a:xfrm>
            <a:off x="-58711" y="4789601"/>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1" name="TextBox 30"/>
          <p:cNvSpPr txBox="1"/>
          <p:nvPr/>
        </p:nvSpPr>
        <p:spPr>
          <a:xfrm>
            <a:off x="5703026" y="1071879"/>
            <a:ext cx="1986378" cy="1015663"/>
          </a:xfrm>
          <a:prstGeom prst="rect">
            <a:avLst/>
          </a:prstGeom>
          <a:noFill/>
        </p:spPr>
        <p:txBody>
          <a:bodyPr wrap="none" rtlCol="0">
            <a:spAutoFit/>
          </a:bodyPr>
          <a:lstStyle/>
          <a:p>
            <a:pPr algn="r"/>
            <a:r>
              <a:rPr lang="en-US" sz="2000" dirty="0" err="1">
                <a:solidFill>
                  <a:srgbClr val="00B050"/>
                </a:solidFill>
              </a:rPr>
              <a:t>HashJoin</a:t>
            </a:r>
            <a:r>
              <a:rPr lang="en-US" sz="2000" dirty="0">
                <a:solidFill>
                  <a:srgbClr val="00B050"/>
                </a:solidFill>
              </a:rPr>
              <a:t> cost=35</a:t>
            </a:r>
          </a:p>
          <a:p>
            <a:pPr algn="r"/>
            <a:r>
              <a:rPr lang="en-US" sz="2000" dirty="0">
                <a:solidFill>
                  <a:srgbClr val="00B050"/>
                </a:solidFill>
              </a:rPr>
              <a:t>SM Join cost=55</a:t>
            </a:r>
          </a:p>
          <a:p>
            <a:pPr algn="r"/>
            <a:r>
              <a:rPr lang="en-US" sz="2000" dirty="0">
                <a:solidFill>
                  <a:srgbClr val="00B050"/>
                </a:solidFill>
              </a:rPr>
              <a:t>NL Join=80</a:t>
            </a:r>
          </a:p>
        </p:txBody>
      </p:sp>
      <p:sp>
        <p:nvSpPr>
          <p:cNvPr id="32" name="TextBox 31"/>
          <p:cNvSpPr txBox="1"/>
          <p:nvPr/>
        </p:nvSpPr>
        <p:spPr>
          <a:xfrm>
            <a:off x="7050118" y="3861048"/>
            <a:ext cx="1986378" cy="1015663"/>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cost=30</a:t>
            </a:r>
          </a:p>
          <a:p>
            <a:r>
              <a:rPr lang="en-US" sz="2000" dirty="0">
                <a:solidFill>
                  <a:srgbClr val="00B050"/>
                </a:solidFill>
              </a:rPr>
              <a:t>SM Join cost=20</a:t>
            </a:r>
          </a:p>
          <a:p>
            <a:r>
              <a:rPr lang="en-US" sz="2000" dirty="0">
                <a:solidFill>
                  <a:srgbClr val="00B050"/>
                </a:solidFill>
              </a:rPr>
              <a:t>NL Join=100</a:t>
            </a:r>
          </a:p>
        </p:txBody>
      </p:sp>
      <p:sp>
        <p:nvSpPr>
          <p:cNvPr id="17" name="TextBox 16"/>
          <p:cNvSpPr txBox="1"/>
          <p:nvPr/>
        </p:nvSpPr>
        <p:spPr>
          <a:xfrm>
            <a:off x="5116962" y="5105499"/>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Tree>
    <p:extLst>
      <p:ext uri="{BB962C8B-B14F-4D97-AF65-F5344CB8AC3E}">
        <p14:creationId xmlns:p14="http://schemas.microsoft.com/office/powerpoint/2010/main" val="16238925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urved Connector 11"/>
          <p:cNvCxnSpPr>
            <a:stCxn id="5" idx="0"/>
            <a:endCxn id="6" idx="1"/>
          </p:cNvCxnSpPr>
          <p:nvPr/>
        </p:nvCxnSpPr>
        <p:spPr>
          <a:xfrm rot="5400000" flipH="1" flipV="1">
            <a:off x="973212" y="1312973"/>
            <a:ext cx="1112898"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2"/>
            <a:endCxn id="9" idx="1"/>
          </p:cNvCxnSpPr>
          <p:nvPr/>
        </p:nvCxnSpPr>
        <p:spPr>
          <a:xfrm rot="16200000" flipH="1">
            <a:off x="974038" y="3625374"/>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3"/>
            <a:endCxn id="8" idx="0"/>
          </p:cNvCxnSpPr>
          <p:nvPr/>
        </p:nvCxnSpPr>
        <p:spPr>
          <a:xfrm>
            <a:off x="4853813" y="1524014"/>
            <a:ext cx="2349586" cy="148223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3"/>
            <a:endCxn id="8" idx="2"/>
          </p:cNvCxnSpPr>
          <p:nvPr/>
        </p:nvCxnSpPr>
        <p:spPr>
          <a:xfrm flipV="1">
            <a:off x="4860032" y="3467909"/>
            <a:ext cx="2343367" cy="1480579"/>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56</a:t>
            </a:fld>
            <a:endParaRPr lang="en-US"/>
          </a:p>
        </p:txBody>
      </p:sp>
      <p:sp>
        <p:nvSpPr>
          <p:cNvPr id="5" name="TextBox 4"/>
          <p:cNvSpPr txBox="1"/>
          <p:nvPr/>
        </p:nvSpPr>
        <p:spPr>
          <a:xfrm>
            <a:off x="107504" y="2636912"/>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6" name="TextBox 5"/>
          <p:cNvSpPr txBox="1"/>
          <p:nvPr/>
        </p:nvSpPr>
        <p:spPr>
          <a:xfrm>
            <a:off x="2297151" y="1108515"/>
            <a:ext cx="2556662" cy="830997"/>
          </a:xfrm>
          <a:prstGeom prst="rect">
            <a:avLst/>
          </a:prstGeom>
          <a:solidFill>
            <a:schemeClr val="bg1">
              <a:lumMod val="75000"/>
            </a:schemeClr>
          </a:solidFill>
        </p:spPr>
        <p:txBody>
          <a:bodyPr wrap="none" rtlCol="0">
            <a:spAutoFit/>
          </a:bodyPr>
          <a:lstStyle/>
          <a:p>
            <a:r>
              <a:rPr lang="en-US" dirty="0"/>
              <a:t>ARTIST⨝APPEARS</a:t>
            </a:r>
          </a:p>
          <a:p>
            <a:pPr algn="ctr"/>
            <a:r>
              <a:rPr lang="en-US" dirty="0"/>
              <a:t>ALBUM</a:t>
            </a:r>
          </a:p>
        </p:txBody>
      </p:sp>
      <p:sp>
        <p:nvSpPr>
          <p:cNvPr id="8" name="TextBox 7"/>
          <p:cNvSpPr txBox="1"/>
          <p:nvPr/>
        </p:nvSpPr>
        <p:spPr>
          <a:xfrm>
            <a:off x="5298294" y="3006244"/>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4532989"/>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3206235" y="6245225"/>
            <a:ext cx="397866" cy="461665"/>
          </a:xfrm>
          <a:prstGeom prst="rect">
            <a:avLst/>
          </a:prstGeom>
          <a:noFill/>
        </p:spPr>
        <p:txBody>
          <a:bodyPr wrap="none" rtlCol="0">
            <a:spAutoFit/>
          </a:bodyPr>
          <a:lstStyle/>
          <a:p>
            <a:r>
              <a:rPr lang="mr-IN" dirty="0"/>
              <a:t>…</a:t>
            </a:r>
            <a:endParaRPr lang="en-US" dirty="0"/>
          </a:p>
        </p:txBody>
      </p:sp>
      <p:sp>
        <p:nvSpPr>
          <p:cNvPr id="29" name="TextBox 28"/>
          <p:cNvSpPr txBox="1"/>
          <p:nvPr/>
        </p:nvSpPr>
        <p:spPr>
          <a:xfrm>
            <a:off x="-58711" y="1228690"/>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0" name="TextBox 29"/>
          <p:cNvSpPr txBox="1"/>
          <p:nvPr/>
        </p:nvSpPr>
        <p:spPr>
          <a:xfrm>
            <a:off x="-58711" y="4789601"/>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1" name="TextBox 30"/>
          <p:cNvSpPr txBox="1"/>
          <p:nvPr/>
        </p:nvSpPr>
        <p:spPr>
          <a:xfrm>
            <a:off x="5703026" y="1071879"/>
            <a:ext cx="1986378" cy="1015663"/>
          </a:xfrm>
          <a:prstGeom prst="rect">
            <a:avLst/>
          </a:prstGeom>
          <a:noFill/>
        </p:spPr>
        <p:txBody>
          <a:bodyPr wrap="none" rtlCol="0">
            <a:spAutoFit/>
          </a:bodyPr>
          <a:lstStyle/>
          <a:p>
            <a:pPr algn="r"/>
            <a:r>
              <a:rPr lang="en-US" sz="2000" dirty="0" err="1">
                <a:solidFill>
                  <a:srgbClr val="00B050"/>
                </a:solidFill>
              </a:rPr>
              <a:t>HashJoin</a:t>
            </a:r>
            <a:r>
              <a:rPr lang="en-US" sz="2000" dirty="0">
                <a:solidFill>
                  <a:srgbClr val="00B050"/>
                </a:solidFill>
              </a:rPr>
              <a:t> cost=35</a:t>
            </a:r>
          </a:p>
          <a:p>
            <a:pPr algn="r"/>
            <a:r>
              <a:rPr lang="en-US" sz="2000" strike="sngStrike" dirty="0">
                <a:solidFill>
                  <a:srgbClr val="00B050"/>
                </a:solidFill>
              </a:rPr>
              <a:t>SM Join cost=55</a:t>
            </a:r>
          </a:p>
          <a:p>
            <a:pPr algn="r"/>
            <a:r>
              <a:rPr lang="en-US" sz="2000" strike="sngStrike" dirty="0">
                <a:solidFill>
                  <a:srgbClr val="00B050"/>
                </a:solidFill>
              </a:rPr>
              <a:t>NL Join=80</a:t>
            </a:r>
          </a:p>
        </p:txBody>
      </p:sp>
      <p:sp>
        <p:nvSpPr>
          <p:cNvPr id="32" name="TextBox 31"/>
          <p:cNvSpPr txBox="1"/>
          <p:nvPr/>
        </p:nvSpPr>
        <p:spPr>
          <a:xfrm>
            <a:off x="7092280" y="3781489"/>
            <a:ext cx="1986378" cy="1015663"/>
          </a:xfrm>
          <a:prstGeom prst="rect">
            <a:avLst/>
          </a:prstGeom>
          <a:noFill/>
        </p:spPr>
        <p:txBody>
          <a:bodyPr wrap="none" rtlCol="0">
            <a:spAutoFit/>
          </a:bodyPr>
          <a:lstStyle/>
          <a:p>
            <a:r>
              <a:rPr lang="en-US" sz="2000" strike="sngStrike" dirty="0" err="1">
                <a:solidFill>
                  <a:srgbClr val="00B050"/>
                </a:solidFill>
              </a:rPr>
              <a:t>HashJoin</a:t>
            </a:r>
            <a:r>
              <a:rPr lang="en-US" sz="2000" strike="sngStrike" dirty="0">
                <a:solidFill>
                  <a:srgbClr val="00B050"/>
                </a:solidFill>
              </a:rPr>
              <a:t> cost=30</a:t>
            </a:r>
          </a:p>
          <a:p>
            <a:r>
              <a:rPr lang="en-US" sz="2000" dirty="0">
                <a:solidFill>
                  <a:srgbClr val="00B050"/>
                </a:solidFill>
              </a:rPr>
              <a:t>SM Join cost=20</a:t>
            </a:r>
          </a:p>
          <a:p>
            <a:r>
              <a:rPr lang="en-US" sz="2000" strike="sngStrike" dirty="0">
                <a:solidFill>
                  <a:srgbClr val="00B050"/>
                </a:solidFill>
              </a:rPr>
              <a:t>NL Join=100</a:t>
            </a:r>
          </a:p>
        </p:txBody>
      </p:sp>
      <p:sp>
        <p:nvSpPr>
          <p:cNvPr id="17" name="TextBox 16"/>
          <p:cNvSpPr txBox="1"/>
          <p:nvPr/>
        </p:nvSpPr>
        <p:spPr>
          <a:xfrm>
            <a:off x="5116962" y="5105499"/>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Tree>
    <p:extLst>
      <p:ext uri="{BB962C8B-B14F-4D97-AF65-F5344CB8AC3E}">
        <p14:creationId xmlns:p14="http://schemas.microsoft.com/office/powerpoint/2010/main" val="167631271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urved Connector 11"/>
          <p:cNvCxnSpPr>
            <a:stCxn id="5" idx="0"/>
            <a:endCxn id="6" idx="1"/>
          </p:cNvCxnSpPr>
          <p:nvPr/>
        </p:nvCxnSpPr>
        <p:spPr>
          <a:xfrm rot="5400000" flipH="1" flipV="1">
            <a:off x="973212" y="1312973"/>
            <a:ext cx="1112898"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2"/>
            <a:endCxn id="9" idx="1"/>
          </p:cNvCxnSpPr>
          <p:nvPr/>
        </p:nvCxnSpPr>
        <p:spPr>
          <a:xfrm rot="16200000" flipH="1">
            <a:off x="974038" y="3625374"/>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3"/>
            <a:endCxn id="8" idx="0"/>
          </p:cNvCxnSpPr>
          <p:nvPr/>
        </p:nvCxnSpPr>
        <p:spPr>
          <a:xfrm>
            <a:off x="4853813" y="1524014"/>
            <a:ext cx="2349586" cy="148223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3"/>
            <a:endCxn id="8" idx="2"/>
          </p:cNvCxnSpPr>
          <p:nvPr/>
        </p:nvCxnSpPr>
        <p:spPr>
          <a:xfrm flipV="1">
            <a:off x="4860032" y="3467909"/>
            <a:ext cx="2343367" cy="1480579"/>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57</a:t>
            </a:fld>
            <a:endParaRPr lang="en-US"/>
          </a:p>
        </p:txBody>
      </p:sp>
      <p:sp>
        <p:nvSpPr>
          <p:cNvPr id="5" name="TextBox 4"/>
          <p:cNvSpPr txBox="1"/>
          <p:nvPr/>
        </p:nvSpPr>
        <p:spPr>
          <a:xfrm>
            <a:off x="107504" y="2636912"/>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6" name="TextBox 5"/>
          <p:cNvSpPr txBox="1"/>
          <p:nvPr/>
        </p:nvSpPr>
        <p:spPr>
          <a:xfrm>
            <a:off x="2297151" y="1108515"/>
            <a:ext cx="2556662" cy="830997"/>
          </a:xfrm>
          <a:prstGeom prst="rect">
            <a:avLst/>
          </a:prstGeom>
          <a:solidFill>
            <a:schemeClr val="bg1">
              <a:lumMod val="75000"/>
            </a:schemeClr>
          </a:solidFill>
        </p:spPr>
        <p:txBody>
          <a:bodyPr wrap="none" rtlCol="0">
            <a:spAutoFit/>
          </a:bodyPr>
          <a:lstStyle/>
          <a:p>
            <a:r>
              <a:rPr lang="en-US" dirty="0"/>
              <a:t>ARTIST⨝APPEARS</a:t>
            </a:r>
          </a:p>
          <a:p>
            <a:pPr algn="ctr"/>
            <a:r>
              <a:rPr lang="en-US" dirty="0"/>
              <a:t>ALBUM</a:t>
            </a:r>
          </a:p>
        </p:txBody>
      </p:sp>
      <p:sp>
        <p:nvSpPr>
          <p:cNvPr id="8" name="TextBox 7"/>
          <p:cNvSpPr txBox="1"/>
          <p:nvPr/>
        </p:nvSpPr>
        <p:spPr>
          <a:xfrm>
            <a:off x="5298294" y="3006244"/>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4532989"/>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3206235" y="6245225"/>
            <a:ext cx="397866" cy="461665"/>
          </a:xfrm>
          <a:prstGeom prst="rect">
            <a:avLst/>
          </a:prstGeom>
          <a:noFill/>
        </p:spPr>
        <p:txBody>
          <a:bodyPr wrap="none" rtlCol="0">
            <a:spAutoFit/>
          </a:bodyPr>
          <a:lstStyle/>
          <a:p>
            <a:r>
              <a:rPr lang="mr-IN" dirty="0"/>
              <a:t>…</a:t>
            </a:r>
            <a:endParaRPr lang="en-US" dirty="0"/>
          </a:p>
        </p:txBody>
      </p:sp>
      <p:sp>
        <p:nvSpPr>
          <p:cNvPr id="29" name="TextBox 28"/>
          <p:cNvSpPr txBox="1"/>
          <p:nvPr/>
        </p:nvSpPr>
        <p:spPr>
          <a:xfrm>
            <a:off x="-58711" y="1228690"/>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0" name="TextBox 29"/>
          <p:cNvSpPr txBox="1"/>
          <p:nvPr/>
        </p:nvSpPr>
        <p:spPr>
          <a:xfrm>
            <a:off x="-58711" y="4789601"/>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1" name="TextBox 30"/>
          <p:cNvSpPr txBox="1"/>
          <p:nvPr/>
        </p:nvSpPr>
        <p:spPr>
          <a:xfrm>
            <a:off x="5703027" y="1228690"/>
            <a:ext cx="1986377" cy="400110"/>
          </a:xfrm>
          <a:prstGeom prst="rect">
            <a:avLst/>
          </a:prstGeom>
          <a:noFill/>
        </p:spPr>
        <p:txBody>
          <a:bodyPr wrap="none" rtlCol="0">
            <a:spAutoFit/>
          </a:bodyPr>
          <a:lstStyle/>
          <a:p>
            <a:pPr algn="r"/>
            <a:r>
              <a:rPr lang="en-US" sz="2000" dirty="0" err="1">
                <a:solidFill>
                  <a:srgbClr val="00B050"/>
                </a:solidFill>
              </a:rPr>
              <a:t>HashJoin</a:t>
            </a:r>
            <a:r>
              <a:rPr lang="en-US" sz="2000" dirty="0">
                <a:solidFill>
                  <a:srgbClr val="00B050"/>
                </a:solidFill>
              </a:rPr>
              <a:t> cost=35</a:t>
            </a:r>
          </a:p>
        </p:txBody>
      </p:sp>
      <p:sp>
        <p:nvSpPr>
          <p:cNvPr id="32" name="TextBox 31"/>
          <p:cNvSpPr txBox="1"/>
          <p:nvPr/>
        </p:nvSpPr>
        <p:spPr>
          <a:xfrm>
            <a:off x="6453470" y="4365104"/>
            <a:ext cx="1862946" cy="400110"/>
          </a:xfrm>
          <a:prstGeom prst="rect">
            <a:avLst/>
          </a:prstGeom>
          <a:noFill/>
        </p:spPr>
        <p:txBody>
          <a:bodyPr wrap="none" rtlCol="0">
            <a:spAutoFit/>
          </a:bodyPr>
          <a:lstStyle/>
          <a:p>
            <a:r>
              <a:rPr lang="en-US" sz="2000" dirty="0">
                <a:solidFill>
                  <a:srgbClr val="00B050"/>
                </a:solidFill>
              </a:rPr>
              <a:t>SM Join cost=20</a:t>
            </a:r>
          </a:p>
        </p:txBody>
      </p:sp>
      <p:sp>
        <p:nvSpPr>
          <p:cNvPr id="17" name="TextBox 16"/>
          <p:cNvSpPr txBox="1"/>
          <p:nvPr/>
        </p:nvSpPr>
        <p:spPr>
          <a:xfrm>
            <a:off x="5116962" y="5105499"/>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Tree>
    <p:extLst>
      <p:ext uri="{BB962C8B-B14F-4D97-AF65-F5344CB8AC3E}">
        <p14:creationId xmlns:p14="http://schemas.microsoft.com/office/powerpoint/2010/main" val="7143352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Curved Connector 11"/>
          <p:cNvCxnSpPr>
            <a:stCxn id="5" idx="0"/>
            <a:endCxn id="6" idx="1"/>
          </p:cNvCxnSpPr>
          <p:nvPr/>
        </p:nvCxnSpPr>
        <p:spPr>
          <a:xfrm rot="5400000" flipH="1" flipV="1">
            <a:off x="973212" y="1312973"/>
            <a:ext cx="1112898"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urved Connector 13"/>
          <p:cNvCxnSpPr>
            <a:stCxn id="5" idx="2"/>
            <a:endCxn id="9" idx="1"/>
          </p:cNvCxnSpPr>
          <p:nvPr/>
        </p:nvCxnSpPr>
        <p:spPr>
          <a:xfrm rot="16200000" flipH="1">
            <a:off x="974038" y="3625374"/>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a:stCxn id="6" idx="3"/>
            <a:endCxn id="8" idx="0"/>
          </p:cNvCxnSpPr>
          <p:nvPr/>
        </p:nvCxnSpPr>
        <p:spPr>
          <a:xfrm>
            <a:off x="4853813" y="1524014"/>
            <a:ext cx="2349586" cy="148223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3"/>
            <a:endCxn id="8" idx="2"/>
          </p:cNvCxnSpPr>
          <p:nvPr/>
        </p:nvCxnSpPr>
        <p:spPr>
          <a:xfrm flipV="1">
            <a:off x="4860032" y="3467909"/>
            <a:ext cx="2343367" cy="1480579"/>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58</a:t>
            </a:fld>
            <a:endParaRPr lang="en-US"/>
          </a:p>
        </p:txBody>
      </p:sp>
      <p:sp>
        <p:nvSpPr>
          <p:cNvPr id="5" name="TextBox 4"/>
          <p:cNvSpPr txBox="1"/>
          <p:nvPr/>
        </p:nvSpPr>
        <p:spPr>
          <a:xfrm>
            <a:off x="107504" y="2636912"/>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6" name="TextBox 5"/>
          <p:cNvSpPr txBox="1"/>
          <p:nvPr/>
        </p:nvSpPr>
        <p:spPr>
          <a:xfrm>
            <a:off x="2297151" y="1108515"/>
            <a:ext cx="2556662" cy="830997"/>
          </a:xfrm>
          <a:prstGeom prst="rect">
            <a:avLst/>
          </a:prstGeom>
          <a:solidFill>
            <a:schemeClr val="bg1">
              <a:lumMod val="75000"/>
            </a:schemeClr>
          </a:solidFill>
        </p:spPr>
        <p:txBody>
          <a:bodyPr wrap="none" rtlCol="0">
            <a:spAutoFit/>
          </a:bodyPr>
          <a:lstStyle/>
          <a:p>
            <a:r>
              <a:rPr lang="en-US" dirty="0"/>
              <a:t>ARTIST⨝APPEARS</a:t>
            </a:r>
          </a:p>
          <a:p>
            <a:pPr algn="ctr"/>
            <a:r>
              <a:rPr lang="en-US" dirty="0"/>
              <a:t>ALBUM</a:t>
            </a:r>
          </a:p>
        </p:txBody>
      </p:sp>
      <p:sp>
        <p:nvSpPr>
          <p:cNvPr id="8" name="TextBox 7"/>
          <p:cNvSpPr txBox="1"/>
          <p:nvPr/>
        </p:nvSpPr>
        <p:spPr>
          <a:xfrm>
            <a:off x="5298294" y="3006244"/>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4532989"/>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3206235" y="6245225"/>
            <a:ext cx="397866" cy="461665"/>
          </a:xfrm>
          <a:prstGeom prst="rect">
            <a:avLst/>
          </a:prstGeom>
          <a:noFill/>
        </p:spPr>
        <p:txBody>
          <a:bodyPr wrap="none" rtlCol="0">
            <a:spAutoFit/>
          </a:bodyPr>
          <a:lstStyle/>
          <a:p>
            <a:r>
              <a:rPr lang="mr-IN" dirty="0"/>
              <a:t>…</a:t>
            </a:r>
            <a:endParaRPr lang="en-US" dirty="0"/>
          </a:p>
        </p:txBody>
      </p:sp>
      <p:sp>
        <p:nvSpPr>
          <p:cNvPr id="29" name="TextBox 28"/>
          <p:cNvSpPr txBox="1"/>
          <p:nvPr/>
        </p:nvSpPr>
        <p:spPr>
          <a:xfrm>
            <a:off x="-58711" y="1228690"/>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0" name="TextBox 29"/>
          <p:cNvSpPr txBox="1"/>
          <p:nvPr/>
        </p:nvSpPr>
        <p:spPr>
          <a:xfrm>
            <a:off x="-58711" y="4789601"/>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1" name="TextBox 30"/>
          <p:cNvSpPr txBox="1"/>
          <p:nvPr/>
        </p:nvSpPr>
        <p:spPr>
          <a:xfrm>
            <a:off x="5703027" y="1228690"/>
            <a:ext cx="1986377" cy="400110"/>
          </a:xfrm>
          <a:prstGeom prst="rect">
            <a:avLst/>
          </a:prstGeom>
          <a:noFill/>
        </p:spPr>
        <p:txBody>
          <a:bodyPr wrap="none" rtlCol="0">
            <a:spAutoFit/>
          </a:bodyPr>
          <a:lstStyle/>
          <a:p>
            <a:pPr algn="r"/>
            <a:r>
              <a:rPr lang="en-US" sz="2000" dirty="0" err="1">
                <a:solidFill>
                  <a:srgbClr val="00B050"/>
                </a:solidFill>
              </a:rPr>
              <a:t>HashJoin</a:t>
            </a:r>
            <a:r>
              <a:rPr lang="en-US" sz="2000" dirty="0">
                <a:solidFill>
                  <a:srgbClr val="00B050"/>
                </a:solidFill>
              </a:rPr>
              <a:t> cost=35</a:t>
            </a:r>
          </a:p>
        </p:txBody>
      </p:sp>
      <p:sp>
        <p:nvSpPr>
          <p:cNvPr id="32" name="TextBox 31"/>
          <p:cNvSpPr txBox="1"/>
          <p:nvPr/>
        </p:nvSpPr>
        <p:spPr>
          <a:xfrm>
            <a:off x="6453470" y="4365104"/>
            <a:ext cx="1862946" cy="400110"/>
          </a:xfrm>
          <a:prstGeom prst="rect">
            <a:avLst/>
          </a:prstGeom>
          <a:noFill/>
        </p:spPr>
        <p:txBody>
          <a:bodyPr wrap="none" rtlCol="0">
            <a:spAutoFit/>
          </a:bodyPr>
          <a:lstStyle/>
          <a:p>
            <a:r>
              <a:rPr lang="en-US" sz="2000" dirty="0">
                <a:solidFill>
                  <a:srgbClr val="00B050"/>
                </a:solidFill>
              </a:rPr>
              <a:t>SM Join cost=20</a:t>
            </a:r>
          </a:p>
        </p:txBody>
      </p:sp>
      <p:sp>
        <p:nvSpPr>
          <p:cNvPr id="3" name="TextBox 2"/>
          <p:cNvSpPr txBox="1"/>
          <p:nvPr/>
        </p:nvSpPr>
        <p:spPr>
          <a:xfrm>
            <a:off x="7137761" y="2204864"/>
            <a:ext cx="1250663" cy="461665"/>
          </a:xfrm>
          <a:prstGeom prst="rect">
            <a:avLst/>
          </a:prstGeom>
          <a:noFill/>
        </p:spPr>
        <p:txBody>
          <a:bodyPr wrap="none" rtlCol="0">
            <a:spAutoFit/>
          </a:bodyPr>
          <a:lstStyle/>
          <a:p>
            <a:r>
              <a:rPr lang="en-US" dirty="0"/>
              <a:t>SUM=45</a:t>
            </a:r>
          </a:p>
        </p:txBody>
      </p:sp>
      <p:sp>
        <p:nvSpPr>
          <p:cNvPr id="18" name="TextBox 17"/>
          <p:cNvSpPr txBox="1"/>
          <p:nvPr/>
        </p:nvSpPr>
        <p:spPr>
          <a:xfrm>
            <a:off x="7137761" y="3687415"/>
            <a:ext cx="1250663" cy="461665"/>
          </a:xfrm>
          <a:prstGeom prst="rect">
            <a:avLst/>
          </a:prstGeom>
          <a:noFill/>
        </p:spPr>
        <p:txBody>
          <a:bodyPr wrap="none" rtlCol="0">
            <a:spAutoFit/>
          </a:bodyPr>
          <a:lstStyle/>
          <a:p>
            <a:r>
              <a:rPr lang="en-US" dirty="0"/>
              <a:t>SUM=30</a:t>
            </a:r>
          </a:p>
        </p:txBody>
      </p:sp>
      <p:sp>
        <p:nvSpPr>
          <p:cNvPr id="19" name="TextBox 18"/>
          <p:cNvSpPr txBox="1"/>
          <p:nvPr/>
        </p:nvSpPr>
        <p:spPr>
          <a:xfrm>
            <a:off x="5116962" y="5105499"/>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t>ORDER BY </a:t>
            </a:r>
            <a:r>
              <a:rPr lang="en-US" sz="1800" dirty="0"/>
              <a:t>ARTIST.ID</a:t>
            </a:r>
          </a:p>
        </p:txBody>
      </p:sp>
    </p:spTree>
    <p:extLst>
      <p:ext uri="{BB962C8B-B14F-4D97-AF65-F5344CB8AC3E}">
        <p14:creationId xmlns:p14="http://schemas.microsoft.com/office/powerpoint/2010/main" val="787126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9" grpId="0"/>
      <p:bldP spid="31" grpId="0"/>
      <p:bldP spid="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Curved Connector 13"/>
          <p:cNvCxnSpPr>
            <a:stCxn id="5" idx="2"/>
            <a:endCxn id="9" idx="1"/>
          </p:cNvCxnSpPr>
          <p:nvPr/>
        </p:nvCxnSpPr>
        <p:spPr>
          <a:xfrm rot="16200000" flipH="1">
            <a:off x="974038" y="2050428"/>
            <a:ext cx="1111247" cy="1534980"/>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urved Connector 25"/>
          <p:cNvCxnSpPr>
            <a:stCxn id="9" idx="3"/>
            <a:endCxn id="8" idx="2"/>
          </p:cNvCxnSpPr>
          <p:nvPr/>
        </p:nvCxnSpPr>
        <p:spPr>
          <a:xfrm flipV="1">
            <a:off x="4860032" y="1892963"/>
            <a:ext cx="2343367" cy="1480579"/>
          </a:xfrm>
          <a:prstGeom prst="curvedConnector2">
            <a:avLst/>
          </a:prstGeom>
          <a:ln w="444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Back to our running example</a:t>
            </a:r>
            <a:r>
              <a:rPr lang="mr-IN" dirty="0"/>
              <a:t>…</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59</a:t>
            </a:fld>
            <a:endParaRPr lang="en-US"/>
          </a:p>
        </p:txBody>
      </p:sp>
      <p:sp>
        <p:nvSpPr>
          <p:cNvPr id="5" name="TextBox 4"/>
          <p:cNvSpPr txBox="1"/>
          <p:nvPr/>
        </p:nvSpPr>
        <p:spPr>
          <a:xfrm>
            <a:off x="107504" y="1061966"/>
            <a:ext cx="1309333" cy="1200329"/>
          </a:xfrm>
          <a:prstGeom prst="rect">
            <a:avLst/>
          </a:prstGeom>
          <a:solidFill>
            <a:schemeClr val="bg1">
              <a:lumMod val="75000"/>
            </a:schemeClr>
          </a:solidFill>
        </p:spPr>
        <p:txBody>
          <a:bodyPr wrap="none" rtlCol="0">
            <a:spAutoFit/>
          </a:bodyPr>
          <a:lstStyle/>
          <a:p>
            <a:r>
              <a:rPr lang="en-US" dirty="0"/>
              <a:t>ARTIST</a:t>
            </a:r>
          </a:p>
          <a:p>
            <a:r>
              <a:rPr lang="en-US" dirty="0"/>
              <a:t>APPEARS</a:t>
            </a:r>
          </a:p>
          <a:p>
            <a:r>
              <a:rPr lang="en-US" dirty="0"/>
              <a:t>ALBUM</a:t>
            </a:r>
          </a:p>
        </p:txBody>
      </p:sp>
      <p:sp>
        <p:nvSpPr>
          <p:cNvPr id="8" name="TextBox 7"/>
          <p:cNvSpPr txBox="1"/>
          <p:nvPr/>
        </p:nvSpPr>
        <p:spPr>
          <a:xfrm>
            <a:off x="5298294" y="1431298"/>
            <a:ext cx="3810210" cy="461665"/>
          </a:xfrm>
          <a:prstGeom prst="rect">
            <a:avLst/>
          </a:prstGeom>
          <a:solidFill>
            <a:schemeClr val="bg1">
              <a:lumMod val="75000"/>
            </a:schemeClr>
          </a:solidFill>
        </p:spPr>
        <p:txBody>
          <a:bodyPr wrap="none" rtlCol="0">
            <a:spAutoFit/>
          </a:bodyPr>
          <a:lstStyle/>
          <a:p>
            <a:r>
              <a:rPr lang="en-US" dirty="0"/>
              <a:t>ARTIST⨝APPEARS⨝ALBUM</a:t>
            </a:r>
          </a:p>
        </p:txBody>
      </p:sp>
      <p:sp>
        <p:nvSpPr>
          <p:cNvPr id="9" name="TextBox 8"/>
          <p:cNvSpPr txBox="1"/>
          <p:nvPr/>
        </p:nvSpPr>
        <p:spPr>
          <a:xfrm>
            <a:off x="2297151" y="2958043"/>
            <a:ext cx="2562881" cy="830997"/>
          </a:xfrm>
          <a:prstGeom prst="rect">
            <a:avLst/>
          </a:prstGeom>
          <a:solidFill>
            <a:schemeClr val="bg1">
              <a:lumMod val="75000"/>
            </a:schemeClr>
          </a:solidFill>
        </p:spPr>
        <p:txBody>
          <a:bodyPr wrap="none" rtlCol="0">
            <a:spAutoFit/>
          </a:bodyPr>
          <a:lstStyle/>
          <a:p>
            <a:r>
              <a:rPr lang="en-US" dirty="0"/>
              <a:t>ALBUM⨝APPEARS</a:t>
            </a:r>
          </a:p>
          <a:p>
            <a:pPr algn="ctr"/>
            <a:r>
              <a:rPr lang="en-US" dirty="0"/>
              <a:t>ARTIST</a:t>
            </a:r>
          </a:p>
        </p:txBody>
      </p:sp>
      <p:sp>
        <p:nvSpPr>
          <p:cNvPr id="10" name="TextBox 9"/>
          <p:cNvSpPr txBox="1"/>
          <p:nvPr/>
        </p:nvSpPr>
        <p:spPr>
          <a:xfrm>
            <a:off x="457200" y="4634232"/>
            <a:ext cx="8496944" cy="1384995"/>
          </a:xfrm>
          <a:prstGeom prst="rect">
            <a:avLst/>
          </a:prstGeom>
          <a:noFill/>
        </p:spPr>
        <p:txBody>
          <a:bodyPr wrap="square" rtlCol="0">
            <a:spAutoFit/>
          </a:bodyPr>
          <a:lstStyle/>
          <a:p>
            <a:r>
              <a:rPr lang="en-US" sz="2800" dirty="0"/>
              <a:t>Constructed in parallel:</a:t>
            </a:r>
          </a:p>
          <a:p>
            <a:pPr marL="342900" indent="-342900">
              <a:buFont typeface="Arial" charset="0"/>
              <a:buChar char="•"/>
            </a:pPr>
            <a:r>
              <a:rPr lang="en-US" sz="2800" dirty="0"/>
              <a:t>Logical plan (join order)</a:t>
            </a:r>
          </a:p>
          <a:p>
            <a:pPr marL="342900" indent="-342900">
              <a:buFont typeface="Arial" charset="0"/>
              <a:buChar char="•"/>
            </a:pPr>
            <a:r>
              <a:rPr lang="en-US" sz="2800" dirty="0"/>
              <a:t>Physical plan (join implementation)</a:t>
            </a:r>
          </a:p>
        </p:txBody>
      </p:sp>
      <p:sp>
        <p:nvSpPr>
          <p:cNvPr id="30" name="TextBox 29"/>
          <p:cNvSpPr txBox="1"/>
          <p:nvPr/>
        </p:nvSpPr>
        <p:spPr>
          <a:xfrm>
            <a:off x="-58711" y="3214655"/>
            <a:ext cx="1986378" cy="400110"/>
          </a:xfrm>
          <a:prstGeom prst="rect">
            <a:avLst/>
          </a:prstGeom>
          <a:noFill/>
        </p:spPr>
        <p:txBody>
          <a:bodyPr wrap="none" rtlCol="0">
            <a:spAutoFit/>
          </a:bodyPr>
          <a:lstStyle/>
          <a:p>
            <a:r>
              <a:rPr lang="en-US" sz="2000" dirty="0" err="1">
                <a:solidFill>
                  <a:srgbClr val="00B050"/>
                </a:solidFill>
              </a:rPr>
              <a:t>HashJoin</a:t>
            </a:r>
            <a:r>
              <a:rPr lang="en-US" sz="2000" dirty="0">
                <a:solidFill>
                  <a:srgbClr val="00B050"/>
                </a:solidFill>
              </a:rPr>
              <a:t> cost=10</a:t>
            </a:r>
          </a:p>
        </p:txBody>
      </p:sp>
      <p:sp>
        <p:nvSpPr>
          <p:cNvPr id="32" name="TextBox 31"/>
          <p:cNvSpPr txBox="1"/>
          <p:nvPr/>
        </p:nvSpPr>
        <p:spPr>
          <a:xfrm>
            <a:off x="5393934" y="3214655"/>
            <a:ext cx="1862946" cy="400110"/>
          </a:xfrm>
          <a:prstGeom prst="rect">
            <a:avLst/>
          </a:prstGeom>
          <a:noFill/>
        </p:spPr>
        <p:txBody>
          <a:bodyPr wrap="none" rtlCol="0">
            <a:spAutoFit/>
          </a:bodyPr>
          <a:lstStyle/>
          <a:p>
            <a:r>
              <a:rPr lang="en-US" sz="2000" dirty="0">
                <a:solidFill>
                  <a:srgbClr val="00B050"/>
                </a:solidFill>
              </a:rPr>
              <a:t>SM Join cost=20</a:t>
            </a:r>
          </a:p>
        </p:txBody>
      </p:sp>
      <p:sp>
        <p:nvSpPr>
          <p:cNvPr id="18" name="TextBox 17"/>
          <p:cNvSpPr txBox="1"/>
          <p:nvPr/>
        </p:nvSpPr>
        <p:spPr>
          <a:xfrm>
            <a:off x="7137761" y="2112469"/>
            <a:ext cx="1250663" cy="461665"/>
          </a:xfrm>
          <a:prstGeom prst="rect">
            <a:avLst/>
          </a:prstGeom>
          <a:noFill/>
        </p:spPr>
        <p:txBody>
          <a:bodyPr wrap="none" rtlCol="0">
            <a:spAutoFit/>
          </a:bodyPr>
          <a:lstStyle/>
          <a:p>
            <a:r>
              <a:rPr lang="en-US" dirty="0"/>
              <a:t>SUM=30</a:t>
            </a:r>
          </a:p>
        </p:txBody>
      </p:sp>
    </p:spTree>
    <p:extLst>
      <p:ext uri="{BB962C8B-B14F-4D97-AF65-F5344CB8AC3E}">
        <p14:creationId xmlns:p14="http://schemas.microsoft.com/office/powerpoint/2010/main" val="166201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Decisions to be taken</a:t>
            </a:r>
          </a:p>
        </p:txBody>
      </p:sp>
      <p:sp>
        <p:nvSpPr>
          <p:cNvPr id="3" name="Content Placeholder 2"/>
          <p:cNvSpPr>
            <a:spLocks noGrp="1"/>
          </p:cNvSpPr>
          <p:nvPr>
            <p:ph idx="1"/>
          </p:nvPr>
        </p:nvSpPr>
        <p:spPr>
          <a:xfrm>
            <a:off x="457200" y="1219200"/>
            <a:ext cx="8534400" cy="4906963"/>
          </a:xfrm>
        </p:spPr>
        <p:txBody>
          <a:bodyPr/>
          <a:lstStyle/>
          <a:p>
            <a:r>
              <a:rPr lang="en-US" dirty="0"/>
              <a:t>Order of operations</a:t>
            </a:r>
          </a:p>
          <a:p>
            <a:pPr lvl="1"/>
            <a:r>
              <a:rPr lang="en-US" dirty="0"/>
              <a:t>Particularly: relative order of joins</a:t>
            </a:r>
          </a:p>
          <a:p>
            <a:r>
              <a:rPr lang="en-US" dirty="0"/>
              <a:t>Implementation for each operation</a:t>
            </a:r>
          </a:p>
          <a:p>
            <a:pPr lvl="1"/>
            <a:r>
              <a:rPr lang="en-US" dirty="0"/>
              <a:t>E.g., hash joins, nested loop joins, sort-merge joins</a:t>
            </a:r>
            <a:r>
              <a:rPr lang="mr-IN" dirty="0"/>
              <a:t>…</a:t>
            </a:r>
            <a:endParaRPr lang="en-US" dirty="0"/>
          </a:p>
          <a:p>
            <a:r>
              <a:rPr lang="en-US" dirty="0"/>
              <a:t>Access methods</a:t>
            </a:r>
          </a:p>
          <a:p>
            <a:pPr lvl="1"/>
            <a:r>
              <a:rPr lang="en-US" dirty="0"/>
              <a:t>E.g., scan, use of an index</a:t>
            </a:r>
          </a:p>
          <a:p>
            <a:r>
              <a:rPr lang="en-US" dirty="0"/>
              <a:t>Bad decisions can have a huge impact! E.g.</a:t>
            </a:r>
          </a:p>
          <a:p>
            <a:pPr lvl="1"/>
            <a:r>
              <a:rPr lang="en-US" dirty="0"/>
              <a:t>Use of a join algorithm</a:t>
            </a:r>
          </a:p>
          <a:p>
            <a:pPr lvl="1"/>
            <a:r>
              <a:rPr lang="en-US" dirty="0"/>
              <a:t>Pushing down selections (that make indexes useless)</a:t>
            </a:r>
          </a:p>
          <a:p>
            <a:pPr lvl="1"/>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6</a:t>
            </a:fld>
            <a:endParaRPr lang="en-US"/>
          </a:p>
        </p:txBody>
      </p:sp>
    </p:spTree>
    <p:extLst>
      <p:ext uri="{BB962C8B-B14F-4D97-AF65-F5344CB8AC3E}">
        <p14:creationId xmlns:p14="http://schemas.microsoft.com/office/powerpoint/2010/main" val="15345253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use?</a:t>
            </a:r>
          </a:p>
        </p:txBody>
      </p:sp>
      <p:sp>
        <p:nvSpPr>
          <p:cNvPr id="3" name="Content Placeholder 2"/>
          <p:cNvSpPr>
            <a:spLocks noGrp="1"/>
          </p:cNvSpPr>
          <p:nvPr>
            <p:ph idx="1"/>
          </p:nvPr>
        </p:nvSpPr>
        <p:spPr>
          <a:xfrm>
            <a:off x="457200" y="980728"/>
            <a:ext cx="8229600" cy="5502275"/>
          </a:xfrm>
        </p:spPr>
        <p:txBody>
          <a:bodyPr/>
          <a:lstStyle/>
          <a:p>
            <a:r>
              <a:rPr lang="en-US" sz="2800" dirty="0"/>
              <a:t>Logical &amp; Physical statistics</a:t>
            </a:r>
          </a:p>
          <a:p>
            <a:pPr lvl="1"/>
            <a:r>
              <a:rPr lang="en-US" dirty="0"/>
              <a:t>size of each record, #records, #distinct values in column, #data pages, #pages in index, </a:t>
            </a:r>
            <a:r>
              <a:rPr lang="mr-IN" dirty="0"/>
              <a:t>…</a:t>
            </a:r>
            <a:r>
              <a:rPr lang="en-US" dirty="0"/>
              <a:t> </a:t>
            </a:r>
          </a:p>
          <a:p>
            <a:r>
              <a:rPr lang="en-US" sz="2800" dirty="0"/>
              <a:t>Selectivity estimates</a:t>
            </a:r>
          </a:p>
          <a:p>
            <a:pPr lvl="1"/>
            <a:r>
              <a:rPr lang="en-US" dirty="0"/>
              <a:t>Histograms (or other distribution assumptions)</a:t>
            </a:r>
          </a:p>
          <a:p>
            <a:pPr lvl="1"/>
            <a:r>
              <a:rPr lang="en-US" dirty="0"/>
              <a:t>Formulas for selectivity estimates: assumption of independence of distributions!</a:t>
            </a:r>
          </a:p>
          <a:p>
            <a:r>
              <a:rPr lang="en-US" sz="2800" dirty="0"/>
              <a:t>Formulas to estimate IO costs (possibly also CPU) per operator</a:t>
            </a:r>
          </a:p>
          <a:p>
            <a:pPr lvl="1"/>
            <a:r>
              <a:rPr lang="en-US" dirty="0"/>
              <a:t>Access methods (index or scan), natural orders (e.g., primary key, </a:t>
            </a:r>
            <a:r>
              <a:rPr lang="mr-IN" dirty="0"/>
              <a:t>…</a:t>
            </a:r>
            <a:r>
              <a:rPr lang="en-US" dirty="0"/>
              <a:t>)</a:t>
            </a:r>
          </a:p>
          <a:p>
            <a:pPr lvl="1"/>
            <a:r>
              <a:rPr lang="en-US" dirty="0"/>
              <a:t>Order of output data stream</a:t>
            </a:r>
          </a:p>
          <a:p>
            <a:r>
              <a:rPr lang="en-US" sz="2800" dirty="0"/>
              <a:t>The principle of optimality</a:t>
            </a:r>
            <a:endParaRPr lang="en-US" sz="20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60</a:t>
            </a:fld>
            <a:endParaRPr lang="en-US"/>
          </a:p>
        </p:txBody>
      </p:sp>
    </p:spTree>
    <p:extLst>
      <p:ext uri="{BB962C8B-B14F-4D97-AF65-F5344CB8AC3E}">
        <p14:creationId xmlns:p14="http://schemas.microsoft.com/office/powerpoint/2010/main" val="20954819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B54189-C436-47D0-AC37-8484B13A8E13}" type="slidenum">
              <a:rPr lang="en-US" smtClean="0"/>
              <a:pPr/>
              <a:t>61</a:t>
            </a:fld>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29776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88640"/>
            <a:ext cx="9361040" cy="792162"/>
          </a:xfrm>
        </p:spPr>
        <p:txBody>
          <a:bodyPr/>
          <a:lstStyle/>
          <a:p>
            <a:r>
              <a:rPr lang="en-US" dirty="0"/>
              <a:t>Is </a:t>
            </a:r>
            <a:r>
              <a:rPr lang="en-US" i="1" dirty="0"/>
              <a:t>principle of optimality </a:t>
            </a:r>
            <a:r>
              <a:rPr lang="en-US" dirty="0"/>
              <a:t>correct?</a:t>
            </a:r>
          </a:p>
        </p:txBody>
      </p:sp>
      <p:sp>
        <p:nvSpPr>
          <p:cNvPr id="3" name="Content Placeholder 2"/>
          <p:cNvSpPr>
            <a:spLocks noGrp="1"/>
          </p:cNvSpPr>
          <p:nvPr>
            <p:ph idx="1"/>
          </p:nvPr>
        </p:nvSpPr>
        <p:spPr>
          <a:xfrm>
            <a:off x="457200" y="1042317"/>
            <a:ext cx="8229600" cy="4906963"/>
          </a:xfrm>
        </p:spPr>
        <p:txBody>
          <a:bodyPr/>
          <a:lstStyle/>
          <a:p>
            <a:r>
              <a:rPr lang="en-US" dirty="0"/>
              <a:t>Principle of optimality </a:t>
            </a:r>
            <a:r>
              <a:rPr lang="en-US" dirty="0">
                <a:sym typeface="Wingdings"/>
              </a:rPr>
              <a:t>may lead to suboptimal plans</a:t>
            </a:r>
          </a:p>
          <a:p>
            <a:pPr lvl="1"/>
            <a:r>
              <a:rPr lang="en-US" dirty="0">
                <a:sym typeface="Wingdings"/>
              </a:rPr>
              <a:t>E.g., order not considered</a:t>
            </a:r>
          </a:p>
          <a:p>
            <a:pPr lvl="1"/>
            <a:r>
              <a:rPr lang="en-US" dirty="0"/>
              <a:t>Additional cost at the end </a:t>
            </a:r>
            <a:r>
              <a:rPr lang="mr-IN" dirty="0"/>
              <a:t>–</a:t>
            </a:r>
            <a:r>
              <a:rPr lang="en-US" dirty="0"/>
              <a:t> </a:t>
            </a:r>
            <a:br>
              <a:rPr lang="en-US" dirty="0"/>
            </a:br>
            <a:r>
              <a:rPr lang="en-US" dirty="0"/>
              <a:t>avoided by sort merge join!</a:t>
            </a:r>
          </a:p>
          <a:p>
            <a:r>
              <a:rPr lang="en-US" b="1" dirty="0"/>
              <a:t>Weaker principle of optimality </a:t>
            </a:r>
          </a:p>
          <a:p>
            <a:pPr lvl="1"/>
            <a:r>
              <a:rPr lang="en-US" sz="2800" dirty="0"/>
              <a:t>Consider order! A plan is compared with all other plans that produce the same order</a:t>
            </a:r>
          </a:p>
          <a:p>
            <a:pPr lvl="1"/>
            <a:r>
              <a:rPr lang="en-US" sz="2800" dirty="0"/>
              <a:t>Does this ring a bell?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62</a:t>
            </a:fld>
            <a:endParaRPr lang="en-US"/>
          </a:p>
        </p:txBody>
      </p:sp>
      <p:sp>
        <p:nvSpPr>
          <p:cNvPr id="5" name="TextBox 4"/>
          <p:cNvSpPr txBox="1"/>
          <p:nvPr/>
        </p:nvSpPr>
        <p:spPr>
          <a:xfrm>
            <a:off x="5031806" y="1674674"/>
            <a:ext cx="3991542" cy="1754326"/>
          </a:xfrm>
          <a:prstGeom prst="rect">
            <a:avLst/>
          </a:prstGeom>
          <a:solidFill>
            <a:schemeClr val="bg1">
              <a:lumMod val="95000"/>
            </a:schemeClr>
          </a:solidFill>
        </p:spPr>
        <p:txBody>
          <a:bodyPr wrap="none" rtlCol="0">
            <a:spAutoFit/>
          </a:bodyPr>
          <a:lstStyle/>
          <a:p>
            <a:r>
              <a:rPr lang="en-US" sz="1800" b="1" dirty="0"/>
              <a:t>SELECT </a:t>
            </a:r>
            <a:r>
              <a:rPr lang="en-US" sz="1800" dirty="0"/>
              <a:t>ARTIST.NAME</a:t>
            </a:r>
            <a:br>
              <a:rPr lang="en-US" sz="1800" dirty="0"/>
            </a:br>
            <a:r>
              <a:rPr lang="en-US" sz="1800" b="1" dirty="0"/>
              <a:t>FROM </a:t>
            </a:r>
            <a:r>
              <a:rPr lang="en-US" sz="1800" dirty="0"/>
              <a:t>ARTIST, APPEARS, ALBUM </a:t>
            </a:r>
          </a:p>
          <a:p>
            <a:r>
              <a:rPr lang="en-US" sz="1800" b="1" dirty="0"/>
              <a:t>WHERE </a:t>
            </a:r>
            <a:r>
              <a:rPr lang="en-US" sz="1800" dirty="0"/>
              <a:t>ARTIST.ID=APPEARS.ARTIST_ID </a:t>
            </a:r>
            <a:br>
              <a:rPr lang="en-US" sz="1800" dirty="0"/>
            </a:br>
            <a:r>
              <a:rPr lang="en-US" sz="1800" dirty="0"/>
              <a:t>  </a:t>
            </a:r>
            <a:r>
              <a:rPr lang="en-US" sz="1800" b="1" dirty="0"/>
              <a:t>AND </a:t>
            </a:r>
            <a:r>
              <a:rPr lang="en-US" sz="1800" dirty="0"/>
              <a:t>APPEARS.ALBUM_ID=ALBUM.ID</a:t>
            </a:r>
            <a:br>
              <a:rPr lang="en-US" sz="1800" dirty="0"/>
            </a:br>
            <a:r>
              <a:rPr lang="en-US" sz="1800" dirty="0"/>
              <a:t>  </a:t>
            </a:r>
            <a:r>
              <a:rPr lang="en-US" sz="1800" b="1" dirty="0"/>
              <a:t>AND </a:t>
            </a:r>
            <a:r>
              <a:rPr lang="en-US" sz="1800" dirty="0"/>
              <a:t>ALBUM.NAME=“</a:t>
            </a:r>
            <a:r>
              <a:rPr lang="en-US" sz="1800" b="1" i="1" dirty="0"/>
              <a:t>Joy's Slag Remix</a:t>
            </a:r>
            <a:r>
              <a:rPr lang="en-US" sz="1800" dirty="0"/>
              <a:t>”</a:t>
            </a:r>
          </a:p>
          <a:p>
            <a:r>
              <a:rPr lang="en-US" sz="1800" b="1" dirty="0">
                <a:solidFill>
                  <a:srgbClr val="FF0000"/>
                </a:solidFill>
              </a:rPr>
              <a:t>ORDER BY </a:t>
            </a:r>
            <a:r>
              <a:rPr lang="en-US" sz="1800" dirty="0">
                <a:solidFill>
                  <a:srgbClr val="FF0000"/>
                </a:solidFill>
              </a:rPr>
              <a:t>ARTIST.ID</a:t>
            </a:r>
          </a:p>
        </p:txBody>
      </p:sp>
    </p:spTree>
    <p:extLst>
      <p:ext uri="{BB962C8B-B14F-4D97-AF65-F5344CB8AC3E}">
        <p14:creationId xmlns:p14="http://schemas.microsoft.com/office/powerpoint/2010/main" val="965769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520" y="188640"/>
            <a:ext cx="9361040" cy="792162"/>
          </a:xfrm>
        </p:spPr>
        <p:txBody>
          <a:bodyPr/>
          <a:lstStyle/>
          <a:p>
            <a:r>
              <a:rPr lang="en-US" dirty="0"/>
              <a:t>Interesting orders</a:t>
            </a:r>
            <a:endParaRPr lang="en-US" i="1" dirty="0"/>
          </a:p>
        </p:txBody>
      </p:sp>
      <p:sp>
        <p:nvSpPr>
          <p:cNvPr id="3" name="Content Placeholder 2"/>
          <p:cNvSpPr>
            <a:spLocks noGrp="1"/>
          </p:cNvSpPr>
          <p:nvPr>
            <p:ph idx="1"/>
          </p:nvPr>
        </p:nvSpPr>
        <p:spPr>
          <a:xfrm>
            <a:off x="457200" y="980802"/>
            <a:ext cx="8229600" cy="5472534"/>
          </a:xfrm>
        </p:spPr>
        <p:txBody>
          <a:bodyPr/>
          <a:lstStyle/>
          <a:p>
            <a:r>
              <a:rPr lang="en-US" dirty="0"/>
              <a:t>Attribute has interesting order if it participates in a join predicate, and:</a:t>
            </a:r>
          </a:p>
          <a:p>
            <a:pPr lvl="1"/>
            <a:r>
              <a:rPr lang="en-US" dirty="0"/>
              <a:t>it occurs in the Group By clause</a:t>
            </a:r>
          </a:p>
          <a:p>
            <a:pPr lvl="1"/>
            <a:r>
              <a:rPr lang="en-US" dirty="0"/>
              <a:t>it occurs in the Order By clause</a:t>
            </a:r>
          </a:p>
          <a:p>
            <a:endParaRPr lang="en-US" sz="2000" dirty="0">
              <a:effectLst/>
            </a:endParaRPr>
          </a:p>
          <a:p>
            <a:r>
              <a:rPr lang="en-US" dirty="0">
                <a:effectLst/>
              </a:rPr>
              <a:t>Choose plans that produce the correct order, e.g.,</a:t>
            </a:r>
          </a:p>
          <a:p>
            <a:pPr lvl="1"/>
            <a:r>
              <a:rPr lang="en-US" dirty="0"/>
              <a:t>Sort-merge join instead of NL join</a:t>
            </a:r>
          </a:p>
          <a:p>
            <a:pPr lvl="1"/>
            <a:r>
              <a:rPr lang="en-US" dirty="0">
                <a:effectLst/>
              </a:rPr>
              <a:t>Decide on the outer/inner table order</a:t>
            </a:r>
          </a:p>
          <a:p>
            <a:endParaRPr lang="en-US" sz="2000" dirty="0"/>
          </a:p>
          <a:p>
            <a:r>
              <a:rPr lang="en-US" dirty="0"/>
              <a:t>Later generalized to include any </a:t>
            </a:r>
            <a:r>
              <a:rPr lang="en-US" i="1" dirty="0"/>
              <a:t>physical properties </a:t>
            </a:r>
            <a:r>
              <a:rPr lang="en-US" dirty="0"/>
              <a:t>not common across the plans!</a:t>
            </a:r>
            <a:endParaRPr lang="en-US" dirty="0">
              <a:effectLst/>
            </a:endParaRPr>
          </a:p>
        </p:txBody>
      </p:sp>
      <p:sp>
        <p:nvSpPr>
          <p:cNvPr id="4" name="Slide Number Placeholder 3"/>
          <p:cNvSpPr>
            <a:spLocks noGrp="1"/>
          </p:cNvSpPr>
          <p:nvPr>
            <p:ph type="sldNum" sz="quarter" idx="12"/>
          </p:nvPr>
        </p:nvSpPr>
        <p:spPr/>
        <p:txBody>
          <a:bodyPr/>
          <a:lstStyle/>
          <a:p>
            <a:fld id="{35B54189-C436-47D0-AC37-8484B13A8E13}" type="slidenum">
              <a:rPr lang="en-US" smtClean="0"/>
              <a:pPr/>
              <a:t>63</a:t>
            </a:fld>
            <a:endParaRPr lang="en-US"/>
          </a:p>
        </p:txBody>
      </p:sp>
      <p:sp>
        <p:nvSpPr>
          <p:cNvPr id="6" name="Right Brace 5"/>
          <p:cNvSpPr/>
          <p:nvPr/>
        </p:nvSpPr>
        <p:spPr>
          <a:xfrm>
            <a:off x="5292080" y="2060848"/>
            <a:ext cx="360040" cy="9361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5652120" y="2113401"/>
            <a:ext cx="2379177" cy="830997"/>
          </a:xfrm>
          <a:prstGeom prst="rect">
            <a:avLst/>
          </a:prstGeom>
          <a:noFill/>
        </p:spPr>
        <p:txBody>
          <a:bodyPr wrap="none" rtlCol="0">
            <a:spAutoFit/>
          </a:bodyPr>
          <a:lstStyle/>
          <a:p>
            <a:r>
              <a:rPr lang="en-US" dirty="0"/>
              <a:t>Will cause an </a:t>
            </a:r>
          </a:p>
          <a:p>
            <a:r>
              <a:rPr lang="en-US" dirty="0"/>
              <a:t>additional sorting</a:t>
            </a:r>
          </a:p>
        </p:txBody>
      </p:sp>
    </p:spTree>
    <p:extLst>
      <p:ext uri="{BB962C8B-B14F-4D97-AF65-F5344CB8AC3E}">
        <p14:creationId xmlns:p14="http://schemas.microsoft.com/office/powerpoint/2010/main" val="162467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5496" y="1124744"/>
                <a:ext cx="9036496" cy="4906963"/>
              </a:xfrm>
            </p:spPr>
            <p:txBody>
              <a:bodyPr/>
              <a:lstStyle/>
              <a:p>
                <a:pPr marL="0" indent="0">
                  <a:buNone/>
                </a:pPr>
                <a:r>
                  <a:rPr lang="en-US" dirty="0"/>
                  <a:t>What if there is no index, and no histogram?</a:t>
                </a:r>
                <a:endParaRPr lang="en-US" sz="2800" dirty="0"/>
              </a:p>
              <a:p>
                <a:r>
                  <a:rPr lang="en-US" dirty="0"/>
                  <a:t>Cannot estimate </a:t>
                </a:r>
                <a14:m>
                  <m:oMath xmlns:m="http://schemas.openxmlformats.org/officeDocument/2006/math">
                    <m:r>
                      <a:rPr lang="en-US" sz="2400" i="0">
                        <a:latin typeface="Cambria Math" charset="0"/>
                      </a:rPr>
                      <m:t>#</m:t>
                    </m:r>
                    <m:r>
                      <m:rPr>
                        <m:sty m:val="p"/>
                      </m:rPr>
                      <a:rPr lang="en-US" sz="2400" i="0">
                        <a:latin typeface="Cambria Math" charset="0"/>
                      </a:rPr>
                      <m:t>Keys</m:t>
                    </m:r>
                    <m:d>
                      <m:dPr>
                        <m:ctrlPr>
                          <a:rPr lang="en-US" sz="2400" i="1">
                            <a:latin typeface="Cambria Math" panose="02040503050406030204" pitchFamily="18" charset="0"/>
                          </a:rPr>
                        </m:ctrlPr>
                      </m:dPr>
                      <m:e>
                        <m:r>
                          <m:rPr>
                            <m:sty m:val="p"/>
                          </m:rPr>
                          <a:rPr lang="en-US" sz="2400" i="0">
                            <a:latin typeface="Cambria Math" charset="0"/>
                          </a:rPr>
                          <m:t>R</m:t>
                        </m:r>
                        <m:r>
                          <a:rPr lang="en-US" sz="2400" i="0">
                            <a:latin typeface="Cambria Math" charset="0"/>
                          </a:rPr>
                          <m:t>.</m:t>
                        </m:r>
                        <m:r>
                          <m:rPr>
                            <m:sty m:val="p"/>
                          </m:rPr>
                          <a:rPr lang="en-US" sz="2400" i="0">
                            <a:latin typeface="Cambria Math" charset="0"/>
                          </a:rPr>
                          <m:t>age</m:t>
                        </m:r>
                      </m:e>
                    </m:d>
                  </m:oMath>
                </a14:m>
                <a:endParaRPr lang="en-US" dirty="0"/>
              </a:p>
              <a:p>
                <a:r>
                  <a:rPr lang="en-US" dirty="0"/>
                  <a:t>When everything else fails, revert to magic</a:t>
                </a:r>
              </a:p>
              <a:p>
                <a:pPr lvl="1"/>
                <a:r>
                  <a:rPr lang="en-US" dirty="0"/>
                  <a:t>Set </a:t>
                </a:r>
                <a14:m>
                  <m:oMath xmlns:m="http://schemas.openxmlformats.org/officeDocument/2006/math">
                    <m:r>
                      <a:rPr lang="en-US" i="1">
                        <a:latin typeface="Cambria Math" charset="0"/>
                      </a:rPr>
                      <m:t>#</m:t>
                    </m:r>
                    <m:r>
                      <a:rPr lang="en-US" i="1">
                        <a:latin typeface="Cambria Math" charset="0"/>
                      </a:rPr>
                      <m:t>𝐾𝑒𝑦𝑠</m:t>
                    </m:r>
                    <m:d>
                      <m:dPr>
                        <m:ctrlPr>
                          <a:rPr lang="en-US" i="1">
                            <a:latin typeface="Cambria Math" panose="02040503050406030204" pitchFamily="18" charset="0"/>
                          </a:rPr>
                        </m:ctrlPr>
                      </m:dPr>
                      <m:e>
                        <m:r>
                          <a:rPr lang="en-US" i="1">
                            <a:latin typeface="Cambria Math" charset="0"/>
                          </a:rPr>
                          <m:t>𝑅</m:t>
                        </m:r>
                        <m:r>
                          <a:rPr lang="en-US" i="1">
                            <a:latin typeface="Cambria Math" charset="0"/>
                          </a:rPr>
                          <m:t>.</m:t>
                        </m:r>
                        <m:r>
                          <a:rPr lang="en-US" i="1">
                            <a:latin typeface="Cambria Math" charset="0"/>
                          </a:rPr>
                          <m:t>𝑎𝑔𝑒</m:t>
                        </m:r>
                      </m:e>
                    </m:d>
                    <m:r>
                      <a:rPr lang="en-US" b="0" i="1" smtClean="0">
                        <a:latin typeface="Cambria Math" charset="0"/>
                      </a:rPr>
                      <m:t>=10</m:t>
                    </m:r>
                    <m:r>
                      <a:rPr lang="en-US" i="1">
                        <a:latin typeface="Cambria Math" charset="0"/>
                      </a:rPr>
                      <m:t> </m:t>
                    </m:r>
                  </m:oMath>
                </a14:m>
                <a:br>
                  <a:rPr lang="en-US" dirty="0"/>
                </a:br>
                <a:br>
                  <a:rPr lang="en-US" dirty="0"/>
                </a:br>
                <a:r>
                  <a:rPr lang="en-US" dirty="0">
                    <a:sym typeface="Wingdings"/>
                  </a:rPr>
                  <a:t> </a:t>
                </a:r>
                <a14:m>
                  <m:oMath xmlns:m="http://schemas.openxmlformats.org/officeDocument/2006/math">
                    <m:f>
                      <m:fPr>
                        <m:ctrlPr>
                          <a:rPr lang="en-US" i="1">
                            <a:latin typeface="Cambria Math" panose="02040503050406030204" pitchFamily="18" charset="0"/>
                          </a:rPr>
                        </m:ctrlPr>
                      </m:fPr>
                      <m:num>
                        <m:r>
                          <a:rPr lang="en-US" i="1">
                            <a:latin typeface="Cambria Math" charset="0"/>
                          </a:rPr>
                          <m:t>#</m:t>
                        </m:r>
                        <m:r>
                          <a:rPr lang="en-US" i="1">
                            <a:latin typeface="Cambria Math" charset="0"/>
                          </a:rPr>
                          <m:t>𝑅𝑒𝑐𝑜𝑟𝑑𝑠</m:t>
                        </m:r>
                        <m:r>
                          <a:rPr lang="en-US" i="1">
                            <a:latin typeface="Cambria Math" charset="0"/>
                          </a:rPr>
                          <m:t>(</m:t>
                        </m:r>
                        <m:r>
                          <a:rPr lang="en-US" i="1">
                            <a:latin typeface="Cambria Math" charset="0"/>
                          </a:rPr>
                          <m:t>𝑅</m:t>
                        </m:r>
                        <m:r>
                          <a:rPr lang="en-US" i="1">
                            <a:latin typeface="Cambria Math" charset="0"/>
                          </a:rPr>
                          <m:t>)</m:t>
                        </m:r>
                      </m:num>
                      <m:den>
                        <m:r>
                          <a:rPr lang="en-US" i="1">
                            <a:latin typeface="Cambria Math" charset="0"/>
                          </a:rPr>
                          <m:t>#</m:t>
                        </m:r>
                        <m:r>
                          <a:rPr lang="en-US" i="1">
                            <a:latin typeface="Cambria Math" charset="0"/>
                          </a:rPr>
                          <m:t>𝐾𝑒𝑦𝑠</m:t>
                        </m:r>
                        <m:d>
                          <m:dPr>
                            <m:ctrlPr>
                              <a:rPr lang="en-US" i="1">
                                <a:latin typeface="Cambria Math" panose="02040503050406030204" pitchFamily="18" charset="0"/>
                              </a:rPr>
                            </m:ctrlPr>
                          </m:dPr>
                          <m:e>
                            <m:r>
                              <a:rPr lang="en-US" i="1">
                                <a:latin typeface="Cambria Math" charset="0"/>
                              </a:rPr>
                              <m:t>𝑅</m:t>
                            </m:r>
                            <m:r>
                              <a:rPr lang="en-US" i="1">
                                <a:latin typeface="Cambria Math" charset="0"/>
                              </a:rPr>
                              <m:t>.</m:t>
                            </m:r>
                            <m:r>
                              <a:rPr lang="en-US" i="1">
                                <a:latin typeface="Cambria Math" charset="0"/>
                              </a:rPr>
                              <m:t>𝑎𝑔𝑒</m:t>
                            </m:r>
                          </m:e>
                        </m:d>
                      </m:den>
                    </m:f>
                  </m:oMath>
                </a14:m>
                <a:r>
                  <a:rPr lang="en-US" dirty="0">
                    <a:sym typeface="Wingdings"/>
                  </a:rPr>
                  <a:t> =</a:t>
                </a:r>
                <a14:m>
                  <m:oMath xmlns:m="http://schemas.openxmlformats.org/officeDocument/2006/math">
                    <m:f>
                      <m:fPr>
                        <m:ctrlPr>
                          <a:rPr lang="en-US" i="1" smtClean="0">
                            <a:latin typeface="Cambria Math" panose="02040503050406030204" pitchFamily="18" charset="0"/>
                          </a:rPr>
                        </m:ctrlPr>
                      </m:fPr>
                      <m:num>
                        <m:r>
                          <a:rPr lang="en-US" i="1">
                            <a:latin typeface="Cambria Math" charset="0"/>
                          </a:rPr>
                          <m:t>#</m:t>
                        </m:r>
                        <m:r>
                          <a:rPr lang="en-US" i="1">
                            <a:latin typeface="Cambria Math" charset="0"/>
                          </a:rPr>
                          <m:t>𝑅𝑒𝑐𝑜𝑟𝑑𝑠</m:t>
                        </m:r>
                        <m:r>
                          <a:rPr lang="en-US" i="1">
                            <a:latin typeface="Cambria Math" charset="0"/>
                          </a:rPr>
                          <m:t>(</m:t>
                        </m:r>
                        <m:r>
                          <a:rPr lang="en-US" i="1">
                            <a:latin typeface="Cambria Math" charset="0"/>
                          </a:rPr>
                          <m:t>𝑅</m:t>
                        </m:r>
                        <m:r>
                          <a:rPr lang="en-US" i="1">
                            <a:latin typeface="Cambria Math" charset="0"/>
                          </a:rPr>
                          <m:t>)</m:t>
                        </m:r>
                      </m:num>
                      <m:den>
                        <m:r>
                          <a:rPr lang="en-US" b="0" i="1" smtClean="0">
                            <a:latin typeface="Cambria Math" charset="0"/>
                          </a:rPr>
                          <m:t>10</m:t>
                        </m:r>
                      </m:den>
                    </m:f>
                  </m:oMath>
                </a14:m>
                <a:endParaRPr lang="en-US" dirty="0">
                  <a:sym typeface="Wingdings"/>
                </a:endParaRP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5496" y="1124744"/>
                <a:ext cx="9036496" cy="4906963"/>
              </a:xfrm>
              <a:blipFill rotWithShape="0">
                <a:blip r:embed="rId3"/>
                <a:stretch>
                  <a:fillRect l="-1822" t="-161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Selectivity estimates, revisited</a:t>
            </a:r>
          </a:p>
        </p:txBody>
      </p:sp>
      <p:pic>
        <p:nvPicPr>
          <p:cNvPr id="5" name="Picture 4"/>
          <p:cNvPicPr>
            <a:picLocks noChangeAspect="1"/>
          </p:cNvPicPr>
          <p:nvPr/>
        </p:nvPicPr>
        <p:blipFill>
          <a:blip r:embed="rId4"/>
          <a:stretch>
            <a:fillRect/>
          </a:stretch>
        </p:blipFill>
        <p:spPr>
          <a:xfrm>
            <a:off x="1763687" y="4365104"/>
            <a:ext cx="6000667" cy="2160240"/>
          </a:xfrm>
          <a:prstGeom prst="rect">
            <a:avLst/>
          </a:prstGeom>
        </p:spPr>
      </p:pic>
      <p:sp>
        <p:nvSpPr>
          <p:cNvPr id="6" name="Rectangle 5"/>
          <p:cNvSpPr/>
          <p:nvPr/>
        </p:nvSpPr>
        <p:spPr>
          <a:xfrm>
            <a:off x="2544508" y="6396335"/>
            <a:ext cx="4018472" cy="461665"/>
          </a:xfrm>
          <a:prstGeom prst="rect">
            <a:avLst/>
          </a:prstGeom>
        </p:spPr>
        <p:txBody>
          <a:bodyPr wrap="none">
            <a:spAutoFit/>
          </a:bodyPr>
          <a:lstStyle/>
          <a:p>
            <a:r>
              <a:rPr lang="en-US" dirty="0"/>
              <a:t>Source: </a:t>
            </a:r>
            <a:r>
              <a:rPr lang="en-US" dirty="0">
                <a:hlinkClick r:id="rId5"/>
              </a:rPr>
              <a:t>https://xkcd.com/221/</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64</a:t>
            </a:fld>
            <a:endParaRPr lang="en-US"/>
          </a:p>
        </p:txBody>
      </p:sp>
    </p:spTree>
    <p:extLst>
      <p:ext uri="{BB962C8B-B14F-4D97-AF65-F5344CB8AC3E}">
        <p14:creationId xmlns:p14="http://schemas.microsoft.com/office/powerpoint/2010/main" val="11825307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System R optimizer</a:t>
            </a:r>
          </a:p>
        </p:txBody>
      </p:sp>
      <p:sp>
        <p:nvSpPr>
          <p:cNvPr id="3" name="Content Placeholder 2"/>
          <p:cNvSpPr>
            <a:spLocks noGrp="1"/>
          </p:cNvSpPr>
          <p:nvPr>
            <p:ph idx="1"/>
          </p:nvPr>
        </p:nvSpPr>
        <p:spPr/>
        <p:txBody>
          <a:bodyPr/>
          <a:lstStyle/>
          <a:p>
            <a:r>
              <a:rPr lang="en-US" dirty="0"/>
              <a:t>Both </a:t>
            </a:r>
            <a:r>
              <a:rPr lang="en-US" dirty="0">
                <a:solidFill>
                  <a:srgbClr val="6F2529"/>
                </a:solidFill>
              </a:rPr>
              <a:t>heuristics</a:t>
            </a:r>
            <a:r>
              <a:rPr lang="en-US" dirty="0"/>
              <a:t> and </a:t>
            </a:r>
            <a:r>
              <a:rPr lang="en-US" dirty="0">
                <a:solidFill>
                  <a:srgbClr val="6F2529"/>
                </a:solidFill>
              </a:rPr>
              <a:t>cost</a:t>
            </a:r>
          </a:p>
          <a:p>
            <a:r>
              <a:rPr lang="en-US" dirty="0"/>
              <a:t>Efficient and usually derives reasonable plans</a:t>
            </a:r>
          </a:p>
          <a:p>
            <a:r>
              <a:rPr lang="en-US" dirty="0"/>
              <a:t>Relies on </a:t>
            </a:r>
          </a:p>
          <a:p>
            <a:pPr lvl="1"/>
            <a:r>
              <a:rPr lang="en-US" sz="3200" dirty="0"/>
              <a:t>Principle of optimality</a:t>
            </a:r>
          </a:p>
          <a:p>
            <a:pPr lvl="1"/>
            <a:r>
              <a:rPr lang="en-US" sz="3200" dirty="0"/>
              <a:t>Interesting orders</a:t>
            </a:r>
          </a:p>
          <a:p>
            <a:endParaRPr lang="en-US" b="1" dirty="0"/>
          </a:p>
          <a:p>
            <a:r>
              <a:rPr lang="en-US" b="1" dirty="0"/>
              <a:t>System R was never commercialized, but was hugely influential!</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65</a:t>
            </a:fld>
            <a:endParaRPr lang="en-US"/>
          </a:p>
        </p:txBody>
      </p:sp>
    </p:spTree>
    <p:extLst>
      <p:ext uri="{BB962C8B-B14F-4D97-AF65-F5344CB8AC3E}">
        <p14:creationId xmlns:p14="http://schemas.microsoft.com/office/powerpoint/2010/main" val="30923925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Heuristics + cost-based optimizer</a:t>
            </a:r>
          </a:p>
        </p:txBody>
      </p:sp>
      <p:sp>
        <p:nvSpPr>
          <p:cNvPr id="3" name="Content Placeholder 2"/>
          <p:cNvSpPr>
            <a:spLocks noGrp="1"/>
          </p:cNvSpPr>
          <p:nvPr>
            <p:ph idx="1"/>
          </p:nvPr>
        </p:nvSpPr>
        <p:spPr>
          <a:xfrm>
            <a:off x="457200" y="1052736"/>
            <a:ext cx="8229600" cy="4906963"/>
          </a:xfrm>
        </p:spPr>
        <p:txBody>
          <a:bodyPr/>
          <a:lstStyle/>
          <a:p>
            <a:pPr marL="0" indent="0">
              <a:buNone/>
            </a:pPr>
            <a:r>
              <a:rPr lang="en-US" b="1" dirty="0"/>
              <a:t>Advantages: </a:t>
            </a:r>
            <a:endParaRPr lang="en-US" dirty="0"/>
          </a:p>
          <a:p>
            <a:pPr marL="0" indent="0">
              <a:buNone/>
            </a:pPr>
            <a:r>
              <a:rPr lang="en-US" dirty="0"/>
              <a:t>→ Usually finds a reasonable plan without having to perform an exhaustive search.</a:t>
            </a:r>
          </a:p>
          <a:p>
            <a:pPr marL="0" indent="0">
              <a:buNone/>
            </a:pPr>
            <a:r>
              <a:rPr lang="en-US" dirty="0"/>
              <a:t>→ Order of results also considered! </a:t>
            </a:r>
            <a:br>
              <a:rPr lang="en-US" dirty="0"/>
            </a:br>
            <a:r>
              <a:rPr lang="en-US" b="1" dirty="0"/>
              <a:t>Disadvantages: </a:t>
            </a:r>
            <a:endParaRPr lang="en-US" dirty="0"/>
          </a:p>
          <a:p>
            <a:pPr marL="0" indent="0">
              <a:buNone/>
            </a:pPr>
            <a:r>
              <a:rPr lang="en-US" dirty="0"/>
              <a:t>→ Depends on heuristics.</a:t>
            </a:r>
          </a:p>
          <a:p>
            <a:pPr marL="0" indent="0">
              <a:buNone/>
            </a:pPr>
            <a:r>
              <a:rPr lang="en-US" dirty="0"/>
              <a:t>→ Does not consider complex operator interdependencies &amp; resource usage. </a:t>
            </a:r>
            <a:br>
              <a:rPr lang="en-US" dirty="0"/>
            </a:br>
            <a:r>
              <a:rPr lang="en-US" dirty="0"/>
              <a:t>→ Space exploration </a:t>
            </a:r>
            <a:r>
              <a:rPr lang="en-US" b="1" dirty="0"/>
              <a:t>only </a:t>
            </a:r>
            <a:r>
              <a:rPr lang="en-US" dirty="0"/>
              <a:t>considers joins.</a:t>
            </a:r>
            <a:br>
              <a:rPr lang="en-US" dirty="0"/>
            </a:br>
            <a:r>
              <a:rPr lang="en-US" dirty="0"/>
              <a:t>→ Left-deep join trees are not always optimal (particularly for modern hardware)</a:t>
            </a:r>
            <a:br>
              <a:rPr lang="en-US" dirty="0"/>
            </a:b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66</a:t>
            </a:fld>
            <a:endParaRPr lang="en-US" dirty="0"/>
          </a:p>
        </p:txBody>
      </p:sp>
    </p:spTree>
    <p:extLst>
      <p:ext uri="{BB962C8B-B14F-4D97-AF65-F5344CB8AC3E}">
        <p14:creationId xmlns:p14="http://schemas.microsoft.com/office/powerpoint/2010/main" val="461859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08646"/>
            <a:ext cx="8229600" cy="792162"/>
          </a:xfrm>
        </p:spPr>
        <p:txBody>
          <a:bodyPr/>
          <a:lstStyle/>
          <a:p>
            <a:r>
              <a:rPr lang="en-US"/>
              <a:t>Additional optimization </a:t>
            </a:r>
            <a:r>
              <a:rPr lang="en-US" dirty="0"/>
              <a:t>opportunities</a:t>
            </a:r>
          </a:p>
        </p:txBody>
      </p:sp>
      <p:sp>
        <p:nvSpPr>
          <p:cNvPr id="3" name="Content Placeholder 2"/>
          <p:cNvSpPr>
            <a:spLocks noGrp="1"/>
          </p:cNvSpPr>
          <p:nvPr>
            <p:ph idx="1"/>
          </p:nvPr>
        </p:nvSpPr>
        <p:spPr/>
        <p:txBody>
          <a:bodyPr anchor="ctr"/>
          <a:lstStyle/>
          <a:p>
            <a:r>
              <a:rPr lang="en-US" dirty="0"/>
              <a:t>Optimization Granularity </a:t>
            </a:r>
          </a:p>
          <a:p>
            <a:endParaRPr lang="en-US" dirty="0"/>
          </a:p>
          <a:p>
            <a:r>
              <a:rPr lang="en-US" dirty="0"/>
              <a:t>Optimization Timing </a:t>
            </a:r>
          </a:p>
          <a:p>
            <a:endParaRPr lang="en-US" dirty="0"/>
          </a:p>
          <a:p>
            <a:r>
              <a:rPr lang="en-US" dirty="0"/>
              <a:t>Plan Stability </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67</a:t>
            </a:fld>
            <a:endParaRPr lang="en-US"/>
          </a:p>
        </p:txBody>
      </p:sp>
    </p:spTree>
    <p:extLst>
      <p:ext uri="{BB962C8B-B14F-4D97-AF65-F5344CB8AC3E}">
        <p14:creationId xmlns:p14="http://schemas.microsoft.com/office/powerpoint/2010/main" val="5259268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granularity</a:t>
            </a:r>
          </a:p>
        </p:txBody>
      </p:sp>
      <p:sp>
        <p:nvSpPr>
          <p:cNvPr id="3" name="Content Placeholder 2"/>
          <p:cNvSpPr>
            <a:spLocks noGrp="1"/>
          </p:cNvSpPr>
          <p:nvPr>
            <p:ph idx="1"/>
          </p:nvPr>
        </p:nvSpPr>
        <p:spPr/>
        <p:txBody>
          <a:bodyPr/>
          <a:lstStyle/>
          <a:p>
            <a:r>
              <a:rPr lang="en-US" b="1" dirty="0"/>
              <a:t>Choice #1: Single Query </a:t>
            </a:r>
            <a:br>
              <a:rPr lang="en-US" dirty="0"/>
            </a:br>
            <a:r>
              <a:rPr lang="en-US" dirty="0"/>
              <a:t>→ Much smaller search space.</a:t>
            </a:r>
            <a:br>
              <a:rPr lang="en-US" dirty="0"/>
            </a:br>
            <a:r>
              <a:rPr lang="en-US" dirty="0"/>
              <a:t>→ DBMS cannot reuse results across queries.</a:t>
            </a:r>
            <a:br>
              <a:rPr lang="en-US" dirty="0"/>
            </a:br>
            <a:r>
              <a:rPr lang="en-US" dirty="0"/>
              <a:t>→ In order to account for resource contention, the cost model must account for what is currently running. </a:t>
            </a:r>
          </a:p>
          <a:p>
            <a:r>
              <a:rPr lang="en-US" b="1" dirty="0"/>
              <a:t>Choice #2: Multiple Queries </a:t>
            </a:r>
            <a:br>
              <a:rPr lang="en-US" dirty="0"/>
            </a:br>
            <a:r>
              <a:rPr lang="en-US" dirty="0"/>
              <a:t>→ More efficient if there are many similar queries. </a:t>
            </a:r>
            <a:br>
              <a:rPr lang="en-US" dirty="0"/>
            </a:br>
            <a:r>
              <a:rPr lang="en-US" dirty="0"/>
              <a:t>→ Search space is much larger.</a:t>
            </a:r>
            <a:br>
              <a:rPr lang="en-US" dirty="0"/>
            </a:br>
            <a:r>
              <a:rPr lang="en-US" dirty="0"/>
              <a:t>→ Useful for scan sharing. </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68</a:t>
            </a:fld>
            <a:endParaRPr lang="en-US"/>
          </a:p>
        </p:txBody>
      </p:sp>
    </p:spTree>
    <p:extLst>
      <p:ext uri="{BB962C8B-B14F-4D97-AF65-F5344CB8AC3E}">
        <p14:creationId xmlns:p14="http://schemas.microsoft.com/office/powerpoint/2010/main" val="2098264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timing</a:t>
            </a:r>
          </a:p>
        </p:txBody>
      </p:sp>
      <p:sp>
        <p:nvSpPr>
          <p:cNvPr id="3" name="Content Placeholder 2"/>
          <p:cNvSpPr>
            <a:spLocks noGrp="1"/>
          </p:cNvSpPr>
          <p:nvPr>
            <p:ph idx="1"/>
          </p:nvPr>
        </p:nvSpPr>
        <p:spPr>
          <a:xfrm>
            <a:off x="107504" y="1219200"/>
            <a:ext cx="8884096" cy="4906963"/>
          </a:xfrm>
        </p:spPr>
        <p:txBody>
          <a:bodyPr/>
          <a:lstStyle/>
          <a:p>
            <a:r>
              <a:rPr lang="en-US" sz="2800" b="1" dirty="0"/>
              <a:t>Choice #1: Static Optimization </a:t>
            </a:r>
            <a:br>
              <a:rPr lang="en-US" sz="2800" dirty="0"/>
            </a:br>
            <a:r>
              <a:rPr lang="en-US" sz="2800" dirty="0"/>
              <a:t>→ Select the best plan prior to execution.</a:t>
            </a:r>
            <a:br>
              <a:rPr lang="en-US" sz="2800" dirty="0"/>
            </a:br>
            <a:r>
              <a:rPr lang="en-US" sz="2800" dirty="0"/>
              <a:t>→ Plan quality is dependent on cost model accuracy. </a:t>
            </a:r>
            <a:br>
              <a:rPr lang="en-US" sz="2800" dirty="0"/>
            </a:br>
            <a:r>
              <a:rPr lang="en-US" sz="2800" dirty="0"/>
              <a:t>→ Can amortize over executions with prepared stmts. </a:t>
            </a:r>
          </a:p>
          <a:p>
            <a:r>
              <a:rPr lang="en-US" sz="2800" b="1" dirty="0"/>
              <a:t>Choice #2: Dynamic Optimization </a:t>
            </a:r>
            <a:br>
              <a:rPr lang="en-US" sz="2800" dirty="0"/>
            </a:br>
            <a:r>
              <a:rPr lang="en-US" sz="2800" dirty="0"/>
              <a:t>→ Select operator plans on-the-fly as queries execute. </a:t>
            </a:r>
            <a:br>
              <a:rPr lang="en-US" sz="2800" dirty="0"/>
            </a:br>
            <a:r>
              <a:rPr lang="en-US" sz="2800" dirty="0"/>
              <a:t>→ Will </a:t>
            </a:r>
            <a:r>
              <a:rPr lang="en-US" sz="2800"/>
              <a:t>have to reoptimize</a:t>
            </a:r>
            <a:r>
              <a:rPr lang="en-US" sz="2800" dirty="0"/>
              <a:t> for multiple executions.</a:t>
            </a:r>
            <a:br>
              <a:rPr lang="en-US" sz="2800" dirty="0"/>
            </a:br>
            <a:r>
              <a:rPr lang="en-US" sz="2800" dirty="0"/>
              <a:t>→ Difficult to implement/debug (non-deterministic) </a:t>
            </a:r>
          </a:p>
          <a:p>
            <a:r>
              <a:rPr lang="en-US" sz="2800" b="1" dirty="0"/>
              <a:t>Choice #3: Hybrid Optimization </a:t>
            </a:r>
            <a:br>
              <a:rPr lang="en-US" sz="2800" dirty="0"/>
            </a:br>
            <a:r>
              <a:rPr lang="en-US" sz="2800" dirty="0"/>
              <a:t>→ Compile using a static algorithm.</a:t>
            </a:r>
            <a:br>
              <a:rPr lang="en-US" sz="2800" dirty="0"/>
            </a:br>
            <a:r>
              <a:rPr lang="en-US" sz="2800" dirty="0"/>
              <a:t>→ If the error in estimate &gt; threshold, </a:t>
            </a:r>
            <a:r>
              <a:rPr lang="en-US" sz="2800" dirty="0" err="1"/>
              <a:t>reoptimize</a:t>
            </a:r>
            <a:r>
              <a:rPr lang="en-US" sz="2800" dirty="0"/>
              <a:t>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69</a:t>
            </a:fld>
            <a:endParaRPr lang="en-US"/>
          </a:p>
        </p:txBody>
      </p:sp>
    </p:spTree>
    <p:extLst>
      <p:ext uri="{BB962C8B-B14F-4D97-AF65-F5344CB8AC3E}">
        <p14:creationId xmlns:p14="http://schemas.microsoft.com/office/powerpoint/2010/main" val="385450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60032" y="3805716"/>
            <a:ext cx="4283968" cy="3012597"/>
          </a:xfrm>
          <a:prstGeom prst="rect">
            <a:avLst/>
          </a:prstGeom>
        </p:spPr>
      </p:pic>
      <p:sp>
        <p:nvSpPr>
          <p:cNvPr id="2" name="Title 1"/>
          <p:cNvSpPr>
            <a:spLocks noGrp="1"/>
          </p:cNvSpPr>
          <p:nvPr>
            <p:ph type="title"/>
          </p:nvPr>
        </p:nvSpPr>
        <p:spPr/>
        <p:txBody>
          <a:bodyPr/>
          <a:lstStyle/>
          <a:p>
            <a:r>
              <a:rPr lang="en-US" dirty="0"/>
              <a:t>Input/output of query optimizer</a:t>
            </a:r>
          </a:p>
        </p:txBody>
      </p:sp>
      <p:sp>
        <p:nvSpPr>
          <p:cNvPr id="3" name="Content Placeholder 2"/>
          <p:cNvSpPr>
            <a:spLocks noGrp="1"/>
          </p:cNvSpPr>
          <p:nvPr>
            <p:ph idx="1"/>
          </p:nvPr>
        </p:nvSpPr>
        <p:spPr>
          <a:xfrm>
            <a:off x="457200" y="1219201"/>
            <a:ext cx="8534400" cy="1129680"/>
          </a:xfrm>
        </p:spPr>
        <p:txBody>
          <a:bodyPr/>
          <a:lstStyle/>
          <a:p>
            <a:r>
              <a:rPr lang="en-US" sz="2800" dirty="0"/>
              <a:t>Input: An AST representing an SQL query</a:t>
            </a:r>
          </a:p>
          <a:p>
            <a:pPr marL="0" indent="0">
              <a:buNone/>
            </a:pPr>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S.sname</a:t>
            </a:r>
            <a:r>
              <a:rPr lang="en-US" sz="2000" dirty="0">
                <a:latin typeface="Courier New" charset="0"/>
                <a:ea typeface="Courier New" charset="0"/>
                <a:cs typeface="Courier New" charset="0"/>
              </a:rPr>
              <a:t> FROM Supplier S, Supply U</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WHERE </a:t>
            </a:r>
            <a:r>
              <a:rPr lang="en-US" sz="2000" dirty="0" err="1">
                <a:latin typeface="Courier New" charset="0"/>
                <a:ea typeface="Courier New" charset="0"/>
                <a:cs typeface="Courier New" charset="0"/>
              </a:rPr>
              <a:t>S.scity</a:t>
            </a:r>
            <a:r>
              <a:rPr lang="en-US" sz="2000" dirty="0">
                <a:latin typeface="Courier New" charset="0"/>
                <a:ea typeface="Courier New" charset="0"/>
                <a:cs typeface="Courier New" charset="0"/>
              </a:rPr>
              <a:t>='Seattle' AND </a:t>
            </a:r>
            <a:r>
              <a:rPr lang="en-US" sz="2000" dirty="0" err="1">
                <a:latin typeface="Courier New" charset="0"/>
                <a:ea typeface="Courier New" charset="0"/>
                <a:cs typeface="Courier New" charset="0"/>
              </a:rPr>
              <a:t>S.sstate</a:t>
            </a:r>
            <a:r>
              <a:rPr lang="en-US" sz="2000" dirty="0">
                <a:latin typeface="Courier New" charset="0"/>
                <a:ea typeface="Courier New" charset="0"/>
                <a:cs typeface="Courier New" charset="0"/>
              </a:rPr>
              <a:t>='WA’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S.sno</a:t>
            </a:r>
            <a:r>
              <a:rPr lang="en-US" sz="2000" dirty="0">
                <a:latin typeface="Courier New" charset="0"/>
                <a:ea typeface="Courier New" charset="0"/>
                <a:cs typeface="Courier New" charset="0"/>
              </a:rPr>
              <a:t> = </a:t>
            </a:r>
            <a:r>
              <a:rPr lang="en-US" sz="2000" dirty="0" err="1">
                <a:latin typeface="Courier New" charset="0"/>
                <a:ea typeface="Courier New" charset="0"/>
                <a:cs typeface="Courier New" charset="0"/>
              </a:rPr>
              <a:t>U.sno</a:t>
            </a:r>
            <a:r>
              <a:rPr lang="en-US" sz="2000" dirty="0">
                <a:latin typeface="Courier New" charset="0"/>
                <a:ea typeface="Courier New" charset="0"/>
                <a:cs typeface="Courier New" charset="0"/>
              </a:rPr>
              <a:t> AND </a:t>
            </a:r>
            <a:r>
              <a:rPr lang="en-US" sz="2000" dirty="0" err="1">
                <a:latin typeface="Courier New" charset="0"/>
                <a:ea typeface="Courier New" charset="0"/>
                <a:cs typeface="Courier New" charset="0"/>
              </a:rPr>
              <a:t>U.pno</a:t>
            </a:r>
            <a:r>
              <a:rPr lang="en-US" sz="2000" dirty="0">
                <a:latin typeface="Courier New" charset="0"/>
                <a:ea typeface="Courier New" charset="0"/>
                <a:cs typeface="Courier New" charset="0"/>
              </a:rPr>
              <a:t> = 2 </a:t>
            </a:r>
          </a:p>
          <a:p>
            <a:r>
              <a:rPr lang="en-US" sz="2800" dirty="0"/>
              <a:t>Output: A full physical plan </a:t>
            </a:r>
            <a:r>
              <a:rPr lang="en-US" sz="2800" dirty="0">
                <a:sym typeface="Wingdings"/>
              </a:rPr>
              <a:t> translatable </a:t>
            </a:r>
            <a:r>
              <a:rPr lang="en-US" sz="2800" b="1" dirty="0">
                <a:sym typeface="Wingdings"/>
              </a:rPr>
              <a:t>to code</a:t>
            </a:r>
            <a:endParaRPr lang="en-US" sz="2800" b="1"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7</a:t>
            </a:fld>
            <a:endParaRPr lang="en-US"/>
          </a:p>
        </p:txBody>
      </p:sp>
      <p:pic>
        <p:nvPicPr>
          <p:cNvPr id="11" name="Picture 10"/>
          <p:cNvPicPr>
            <a:picLocks noChangeAspect="1"/>
          </p:cNvPicPr>
          <p:nvPr/>
        </p:nvPicPr>
        <p:blipFill>
          <a:blip r:embed="rId4"/>
          <a:stretch>
            <a:fillRect/>
          </a:stretch>
        </p:blipFill>
        <p:spPr>
          <a:xfrm>
            <a:off x="40658" y="3747413"/>
            <a:ext cx="4171301" cy="3098681"/>
          </a:xfrm>
          <a:prstGeom prst="rect">
            <a:avLst/>
          </a:prstGeom>
        </p:spPr>
      </p:pic>
      <p:sp>
        <p:nvSpPr>
          <p:cNvPr id="5" name="TextBox 4"/>
          <p:cNvSpPr txBox="1"/>
          <p:nvPr/>
        </p:nvSpPr>
        <p:spPr>
          <a:xfrm>
            <a:off x="244436" y="3344051"/>
            <a:ext cx="4291559" cy="461665"/>
          </a:xfrm>
          <a:prstGeom prst="rect">
            <a:avLst/>
          </a:prstGeom>
          <a:noFill/>
        </p:spPr>
        <p:txBody>
          <a:bodyPr wrap="none" rtlCol="0">
            <a:spAutoFit/>
          </a:bodyPr>
          <a:lstStyle/>
          <a:p>
            <a:r>
              <a:rPr lang="en-US" dirty="0"/>
              <a:t>Logical plan (extracted from AST)</a:t>
            </a:r>
          </a:p>
        </p:txBody>
      </p:sp>
      <p:sp>
        <p:nvSpPr>
          <p:cNvPr id="8" name="TextBox 7"/>
          <p:cNvSpPr txBox="1"/>
          <p:nvPr/>
        </p:nvSpPr>
        <p:spPr>
          <a:xfrm>
            <a:off x="6110329" y="3344051"/>
            <a:ext cx="1783373" cy="461665"/>
          </a:xfrm>
          <a:prstGeom prst="rect">
            <a:avLst/>
          </a:prstGeom>
          <a:noFill/>
        </p:spPr>
        <p:txBody>
          <a:bodyPr wrap="none" rtlCol="0">
            <a:spAutoFit/>
          </a:bodyPr>
          <a:lstStyle/>
          <a:p>
            <a:r>
              <a:rPr lang="en-US" dirty="0"/>
              <a:t>Physical plan</a:t>
            </a:r>
          </a:p>
        </p:txBody>
      </p:sp>
    </p:spTree>
    <p:extLst>
      <p:ext uri="{BB962C8B-B14F-4D97-AF65-F5344CB8AC3E}">
        <p14:creationId xmlns:p14="http://schemas.microsoft.com/office/powerpoint/2010/main" val="891212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 stability</a:t>
            </a:r>
          </a:p>
        </p:txBody>
      </p:sp>
      <p:sp>
        <p:nvSpPr>
          <p:cNvPr id="3" name="Content Placeholder 2"/>
          <p:cNvSpPr>
            <a:spLocks noGrp="1"/>
          </p:cNvSpPr>
          <p:nvPr>
            <p:ph idx="1"/>
          </p:nvPr>
        </p:nvSpPr>
        <p:spPr>
          <a:xfrm>
            <a:off x="107504" y="1219200"/>
            <a:ext cx="8884096" cy="4906963"/>
          </a:xfrm>
        </p:spPr>
        <p:txBody>
          <a:bodyPr/>
          <a:lstStyle/>
          <a:p>
            <a:r>
              <a:rPr lang="en-US" sz="2800" b="1" dirty="0"/>
              <a:t>Choice #1: Hints </a:t>
            </a:r>
            <a:br>
              <a:rPr lang="en-US" sz="2800" dirty="0"/>
            </a:br>
            <a:r>
              <a:rPr lang="en-US" sz="2800" dirty="0"/>
              <a:t>→ Allow the DBA to provide hints to the optimizer. </a:t>
            </a:r>
          </a:p>
          <a:p>
            <a:endParaRPr lang="en-US" sz="2800" b="1" dirty="0"/>
          </a:p>
          <a:p>
            <a:r>
              <a:rPr lang="en-US" sz="2800" b="1" dirty="0"/>
              <a:t>Choice #2: Fixed Optimizer Versions </a:t>
            </a:r>
            <a:br>
              <a:rPr lang="en-US" sz="2800" dirty="0"/>
            </a:br>
            <a:r>
              <a:rPr lang="en-US" sz="2800" dirty="0"/>
              <a:t>→ Set the optimizer version number and migrate queries one-by-one to the new optimizer. </a:t>
            </a:r>
          </a:p>
          <a:p>
            <a:endParaRPr lang="en-US" sz="2800" b="1" dirty="0"/>
          </a:p>
          <a:p>
            <a:r>
              <a:rPr lang="en-US" sz="2800" b="1" dirty="0"/>
              <a:t>Choice #3: Backwards-Compatible Plans </a:t>
            </a:r>
            <a:br>
              <a:rPr lang="en-US" sz="2800" dirty="0"/>
            </a:br>
            <a:r>
              <a:rPr lang="en-US" sz="2800" dirty="0"/>
              <a:t>→ Save query plan from old version and provide it to the new DBMS.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70</a:t>
            </a:fld>
            <a:endParaRPr lang="en-US"/>
          </a:p>
        </p:txBody>
      </p:sp>
    </p:spTree>
    <p:extLst>
      <p:ext uri="{BB962C8B-B14F-4D97-AF65-F5344CB8AC3E}">
        <p14:creationId xmlns:p14="http://schemas.microsoft.com/office/powerpoint/2010/main" val="14569666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Fixed Optimizer Versions</a:t>
            </a:r>
            <a:endParaRPr lang="en-US" dirty="0"/>
          </a:p>
        </p:txBody>
      </p:sp>
      <p:sp>
        <p:nvSpPr>
          <p:cNvPr id="3" name="Content Placeholder 2"/>
          <p:cNvSpPr>
            <a:spLocks noGrp="1"/>
          </p:cNvSpPr>
          <p:nvPr>
            <p:ph idx="1"/>
          </p:nvPr>
        </p:nvSpPr>
        <p:spPr/>
        <p:txBody>
          <a:bodyPr/>
          <a:lstStyle/>
          <a:p>
            <a:pPr marL="0" indent="0">
              <a:buNone/>
            </a:pPr>
            <a:r>
              <a:rPr lang="en-US" sz="2000" b="1" dirty="0"/>
              <a:t>Question:</a:t>
            </a:r>
            <a:r>
              <a:rPr lang="en-US" sz="2000" dirty="0"/>
              <a:t>  I just upgraded to Oracle 10g and I'm seeing very bad SQL performance.  I had to set </a:t>
            </a:r>
            <a:r>
              <a:rPr lang="en-US" sz="2000" i="1" dirty="0" err="1"/>
              <a:t>optimizer_features_enable</a:t>
            </a:r>
            <a:r>
              <a:rPr lang="en-US" sz="2000" i="1" dirty="0"/>
              <a:t>=9.0.5.</a:t>
            </a:r>
            <a:r>
              <a:rPr lang="en-US" sz="2000" dirty="0"/>
              <a:t>  What can I do to fix Oracle10g upgrade &amp; migration performance tuning problems?</a:t>
            </a:r>
          </a:p>
          <a:p>
            <a:pPr marL="0" indent="0">
              <a:buNone/>
            </a:pPr>
            <a:r>
              <a:rPr lang="en-US" sz="2000" b="1" dirty="0"/>
              <a:t>Answer:</a:t>
            </a:r>
            <a:r>
              <a:rPr lang="en-US" sz="2000" dirty="0"/>
              <a:t>  Oracle has improved the cost-based Oracle optimizer in 9.0.5 and again in 10g, so you need to take a close look at your environmental parameter settings (</a:t>
            </a:r>
            <a:r>
              <a:rPr lang="en-US" sz="2000" dirty="0" err="1"/>
              <a:t>init.ora</a:t>
            </a:r>
            <a:r>
              <a:rPr lang="en-US" sz="2000" dirty="0"/>
              <a:t> </a:t>
            </a:r>
            <a:r>
              <a:rPr lang="en-US" sz="2000" dirty="0" err="1"/>
              <a:t>parms</a:t>
            </a:r>
            <a:r>
              <a:rPr lang="en-US" sz="2000" dirty="0"/>
              <a:t>) and your optimizer statistics.  I have complete directions in my book "</a:t>
            </a:r>
            <a:r>
              <a:rPr lang="en-US" sz="2000" dirty="0">
                <a:hlinkClick r:id="rId3"/>
              </a:rPr>
              <a:t>Oracle Tuning - The Definitive Reference</a:t>
            </a:r>
            <a:r>
              <a:rPr lang="en-US" sz="2000" dirty="0"/>
              <a:t>", but here are some notes.  See also  </a:t>
            </a:r>
            <a:r>
              <a:rPr lang="en-US" sz="2000" dirty="0">
                <a:hlinkClick r:id="rId4"/>
              </a:rPr>
              <a:t>Oracle tips for 10g migration. </a:t>
            </a:r>
            <a:r>
              <a:rPr lang="en-US" sz="2000" dirty="0"/>
              <a:t>and </a:t>
            </a:r>
            <a:r>
              <a:rPr lang="en-US" sz="2000" dirty="0">
                <a:hlinkClick r:id="rId5"/>
              </a:rPr>
              <a:t>Oracle 11g upgrade performance problems. </a:t>
            </a:r>
            <a:br>
              <a:rPr lang="en-US" dirty="0"/>
            </a:br>
            <a:endParaRPr lang="en-US" dirty="0"/>
          </a:p>
          <a:p>
            <a:r>
              <a:rPr lang="en-US" dirty="0"/>
              <a:t>There is even a dedicated command to make this easy, i.e., business as usual!</a:t>
            </a:r>
          </a:p>
          <a:p>
            <a:pPr marL="0" indent="0">
              <a:buNone/>
            </a:pPr>
            <a:r>
              <a:rPr lang="en-US" sz="2400" dirty="0">
                <a:latin typeface="Courier New" charset="0"/>
                <a:ea typeface="Courier New" charset="0"/>
                <a:cs typeface="Courier New" charset="0"/>
              </a:rPr>
              <a:t>SQL&gt; ALTER SYSTEM SET 	OPTIMIZER_FEATURES_ENABLE=’9.0.5'; </a:t>
            </a:r>
            <a:br>
              <a:rPr lang="en-US" sz="2400" dirty="0">
                <a:latin typeface="Courier New" charset="0"/>
                <a:ea typeface="Courier New" charset="0"/>
                <a:cs typeface="Courier New" charset="0"/>
              </a:rPr>
            </a:br>
            <a:endParaRPr lang="en-US" sz="2400" dirty="0">
              <a:latin typeface="Courier New" charset="0"/>
              <a:ea typeface="Courier New" charset="0"/>
              <a:cs typeface="Courier New" charset="0"/>
            </a:endParaRPr>
          </a:p>
        </p:txBody>
      </p:sp>
      <p:sp>
        <p:nvSpPr>
          <p:cNvPr id="4" name="Slide Number Placeholder 3"/>
          <p:cNvSpPr>
            <a:spLocks noGrp="1"/>
          </p:cNvSpPr>
          <p:nvPr>
            <p:ph type="sldNum" sz="quarter" idx="12"/>
          </p:nvPr>
        </p:nvSpPr>
        <p:spPr/>
        <p:txBody>
          <a:bodyPr/>
          <a:lstStyle/>
          <a:p>
            <a:fld id="{35B54189-C436-47D0-AC37-8484B13A8E13}" type="slidenum">
              <a:rPr lang="en-US" smtClean="0"/>
              <a:pPr/>
              <a:t>71</a:t>
            </a:fld>
            <a:endParaRPr lang="en-US"/>
          </a:p>
        </p:txBody>
      </p:sp>
      <p:sp>
        <p:nvSpPr>
          <p:cNvPr id="6" name="Rectangle 5"/>
          <p:cNvSpPr/>
          <p:nvPr/>
        </p:nvSpPr>
        <p:spPr>
          <a:xfrm>
            <a:off x="0" y="4653136"/>
            <a:ext cx="9144000" cy="218740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4000" dirty="0"/>
              <a:t>It happens to the best of us!</a:t>
            </a:r>
          </a:p>
        </p:txBody>
      </p:sp>
      <p:pic>
        <p:nvPicPr>
          <p:cNvPr id="7" name="Picture 6"/>
          <p:cNvPicPr>
            <a:picLocks noChangeAspect="1"/>
          </p:cNvPicPr>
          <p:nvPr/>
        </p:nvPicPr>
        <p:blipFill>
          <a:blip r:embed="rId6"/>
          <a:stretch>
            <a:fillRect/>
          </a:stretch>
        </p:blipFill>
        <p:spPr>
          <a:xfrm>
            <a:off x="251520" y="4869160"/>
            <a:ext cx="2319404" cy="549598"/>
          </a:xfrm>
          <a:prstGeom prst="rect">
            <a:avLst/>
          </a:prstGeom>
        </p:spPr>
      </p:pic>
    </p:spTree>
    <p:extLst>
      <p:ext uri="{BB962C8B-B14F-4D97-AF65-F5344CB8AC3E}">
        <p14:creationId xmlns:p14="http://schemas.microsoft.com/office/powerpoint/2010/main" val="1629153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 for multiple queries</a:t>
            </a:r>
          </a:p>
        </p:txBody>
      </p:sp>
      <p:sp>
        <p:nvSpPr>
          <p:cNvPr id="3" name="Content Placeholder 2"/>
          <p:cNvSpPr>
            <a:spLocks noGrp="1"/>
          </p:cNvSpPr>
          <p:nvPr>
            <p:ph idx="1"/>
          </p:nvPr>
        </p:nvSpPr>
        <p:spPr/>
        <p:txBody>
          <a:bodyPr/>
          <a:lstStyle/>
          <a:p>
            <a:r>
              <a:rPr lang="en-US" dirty="0"/>
              <a:t>Running multiple OLAP queries concurrently can saturate the I/O bandwidth (disk, memory)</a:t>
            </a:r>
          </a:p>
          <a:p>
            <a:pPr lvl="1"/>
            <a:r>
              <a:rPr lang="en-US" sz="2800" dirty="0"/>
              <a:t>If they access different parts of a table at the same time, buffer manager won’t help.</a:t>
            </a:r>
            <a:endParaRPr lang="en-US" dirty="0">
              <a:solidFill>
                <a:srgbClr val="6F2529"/>
              </a:solidFill>
            </a:endParaRPr>
          </a:p>
          <a:p>
            <a:endParaRPr lang="en-US" dirty="0"/>
          </a:p>
          <a:p>
            <a:r>
              <a:rPr lang="en-US" dirty="0"/>
              <a:t>Solution: SCAN SHARING</a:t>
            </a:r>
          </a:p>
          <a:p>
            <a:pPr lvl="1"/>
            <a:r>
              <a:rPr lang="en-US" sz="2800" dirty="0"/>
              <a:t>Explicitly changing the loading order of pages!</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72</a:t>
            </a:fld>
            <a:endParaRPr lang="en-US"/>
          </a:p>
        </p:txBody>
      </p:sp>
    </p:spTree>
    <p:extLst>
      <p:ext uri="{BB962C8B-B14F-4D97-AF65-F5344CB8AC3E}">
        <p14:creationId xmlns:p14="http://schemas.microsoft.com/office/powerpoint/2010/main" val="11511638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 sharing</a:t>
            </a:r>
          </a:p>
        </p:txBody>
      </p:sp>
      <p:sp>
        <p:nvSpPr>
          <p:cNvPr id="3" name="Content Placeholder 2"/>
          <p:cNvSpPr>
            <a:spLocks noGrp="1"/>
          </p:cNvSpPr>
          <p:nvPr>
            <p:ph idx="1"/>
          </p:nvPr>
        </p:nvSpPr>
        <p:spPr/>
        <p:txBody>
          <a:bodyPr/>
          <a:lstStyle/>
          <a:p>
            <a:r>
              <a:rPr lang="en-US" dirty="0"/>
              <a:t>Queries are able to reuse data retrieved from storage or operator computations. </a:t>
            </a:r>
            <a:br>
              <a:rPr lang="en-US" dirty="0"/>
            </a:br>
            <a:endParaRPr lang="en-US" dirty="0"/>
          </a:p>
          <a:p>
            <a:endParaRPr lang="en-US" dirty="0"/>
          </a:p>
          <a:p>
            <a:r>
              <a:rPr lang="en-US" dirty="0"/>
              <a:t>Allow multiple queries to attach themselves to a single cursor that scans a table.</a:t>
            </a:r>
            <a:br>
              <a:rPr lang="en-US" dirty="0"/>
            </a:br>
            <a:r>
              <a:rPr lang="en-US" dirty="0"/>
              <a:t>→ Queries do not have to be exactly the same. </a:t>
            </a:r>
            <a:br>
              <a:rPr lang="en-US" dirty="0"/>
            </a:br>
            <a:r>
              <a:rPr lang="en-US" dirty="0"/>
              <a:t>→ Can also share intermediate results.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73</a:t>
            </a:fld>
            <a:endParaRPr lang="en-US"/>
          </a:p>
        </p:txBody>
      </p:sp>
    </p:spTree>
    <p:extLst>
      <p:ext uri="{BB962C8B-B14F-4D97-AF65-F5344CB8AC3E}">
        <p14:creationId xmlns:p14="http://schemas.microsoft.com/office/powerpoint/2010/main" val="20070024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Disk-based scan sharing</a:t>
            </a:r>
          </a:p>
        </p:txBody>
      </p:sp>
      <p:sp>
        <p:nvSpPr>
          <p:cNvPr id="3" name="Content Placeholder 2"/>
          <p:cNvSpPr>
            <a:spLocks noGrp="1"/>
          </p:cNvSpPr>
          <p:nvPr>
            <p:ph idx="1"/>
          </p:nvPr>
        </p:nvSpPr>
        <p:spPr/>
        <p:txBody>
          <a:bodyPr/>
          <a:lstStyle/>
          <a:p>
            <a:r>
              <a:rPr lang="en-US" dirty="0"/>
              <a:t>Q</a:t>
            </a:r>
            <a:r>
              <a:rPr lang="en-US" baseline="-25000" dirty="0"/>
              <a:t>2</a:t>
            </a:r>
            <a:r>
              <a:rPr lang="en-US" dirty="0"/>
              <a:t> needs to perform a scan, Q</a:t>
            </a:r>
            <a:r>
              <a:rPr lang="en-US" baseline="-25000" dirty="0"/>
              <a:t>1</a:t>
            </a:r>
            <a:r>
              <a:rPr lang="en-US" dirty="0"/>
              <a:t> already doing it </a:t>
            </a:r>
            <a:r>
              <a:rPr lang="en-US" dirty="0">
                <a:sym typeface="Wingdings"/>
              </a:rPr>
              <a:t> </a:t>
            </a:r>
            <a:r>
              <a:rPr lang="en-US" dirty="0"/>
              <a:t>DBMS will attach the Q</a:t>
            </a:r>
            <a:r>
              <a:rPr lang="en-US" baseline="-25000" dirty="0"/>
              <a:t>2</a:t>
            </a:r>
            <a:r>
              <a:rPr lang="en-US" dirty="0"/>
              <a:t> to Q</a:t>
            </a:r>
            <a:r>
              <a:rPr lang="en-US" baseline="-25000" dirty="0"/>
              <a:t>1</a:t>
            </a:r>
            <a:r>
              <a:rPr lang="en-US" dirty="0"/>
              <a:t>’s scan cursor. </a:t>
            </a:r>
            <a:br>
              <a:rPr lang="en-US" dirty="0"/>
            </a:br>
            <a:r>
              <a:rPr lang="en-US" dirty="0"/>
              <a:t>→ The DBMS keeps track of where the second query joined with the first so that it can finish the scan when it reaches the end of the data structure.</a:t>
            </a:r>
          </a:p>
          <a:p>
            <a:r>
              <a:rPr lang="en-US" dirty="0"/>
              <a:t>Fully supported in IBM DB2 and Microsoft SQL. Oracle only supports </a:t>
            </a:r>
            <a:r>
              <a:rPr lang="en-US" b="1" i="1" dirty="0"/>
              <a:t>cursor sharing </a:t>
            </a:r>
            <a:r>
              <a:rPr lang="en-US" dirty="0"/>
              <a:t>for identical queries.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74</a:t>
            </a:fld>
            <a:endParaRPr lang="en-US"/>
          </a:p>
        </p:txBody>
      </p:sp>
    </p:spTree>
    <p:extLst>
      <p:ext uri="{BB962C8B-B14F-4D97-AF65-F5344CB8AC3E}">
        <p14:creationId xmlns:p14="http://schemas.microsoft.com/office/powerpoint/2010/main" val="18625493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Disk-based scan sharing</a:t>
            </a:r>
          </a:p>
        </p:txBody>
      </p:sp>
      <p:sp>
        <p:nvSpPr>
          <p:cNvPr id="3" name="Content Placeholder 2"/>
          <p:cNvSpPr>
            <a:spLocks noGrp="1"/>
          </p:cNvSpPr>
          <p:nvPr>
            <p:ph idx="1"/>
          </p:nvPr>
        </p:nvSpPr>
        <p:spPr>
          <a:xfrm>
            <a:off x="179512" y="1219200"/>
            <a:ext cx="5079032" cy="4906963"/>
          </a:xfrm>
        </p:spPr>
        <p:txBody>
          <a:bodyPr/>
          <a:lstStyle/>
          <a:p>
            <a:pPr marL="0" indent="0">
              <a:buNone/>
            </a:pPr>
            <a:r>
              <a:rPr lang="en-US" sz="2800" dirty="0">
                <a:solidFill>
                  <a:schemeClr val="tx2"/>
                </a:solidFill>
              </a:rPr>
              <a:t>Q</a:t>
            </a:r>
            <a:r>
              <a:rPr lang="en-US" sz="2800" baseline="-25000" dirty="0">
                <a:solidFill>
                  <a:schemeClr val="tx2"/>
                </a:solidFill>
              </a:rPr>
              <a:t>1</a:t>
            </a:r>
            <a:r>
              <a:rPr lang="en-US" sz="2800" dirty="0"/>
              <a:t>: SELECT SUM(</a:t>
            </a:r>
            <a:r>
              <a:rPr lang="en-US" sz="2800" dirty="0" err="1"/>
              <a:t>val</a:t>
            </a:r>
            <a:r>
              <a:rPr lang="en-US" sz="2800" dirty="0"/>
              <a:t>) FROM A</a:t>
            </a:r>
          </a:p>
          <a:p>
            <a:pPr marL="0" indent="0">
              <a:buNone/>
            </a:pPr>
            <a:r>
              <a:rPr lang="en-US" sz="2800" dirty="0">
                <a:solidFill>
                  <a:srgbClr val="FF0000"/>
                </a:solidFill>
              </a:rPr>
              <a:t>Q</a:t>
            </a:r>
            <a:r>
              <a:rPr lang="en-US" sz="2800" baseline="-25000" dirty="0">
                <a:solidFill>
                  <a:srgbClr val="FF0000"/>
                </a:solidFill>
              </a:rPr>
              <a:t>2</a:t>
            </a:r>
            <a:r>
              <a:rPr lang="en-US" sz="2800" dirty="0"/>
              <a:t>: SELECT AVG(</a:t>
            </a:r>
            <a:r>
              <a:rPr lang="en-US" sz="2800" dirty="0" err="1"/>
              <a:t>val</a:t>
            </a:r>
            <a:r>
              <a:rPr lang="en-US" sz="2800" dirty="0"/>
              <a:t>) FROM A </a:t>
            </a:r>
          </a:p>
          <a:p>
            <a:pPr marL="0" indent="0">
              <a:buNone/>
            </a:pPr>
            <a:endParaRPr lang="en-US" sz="28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75</a:t>
            </a:fld>
            <a:endParaRPr lang="en-US"/>
          </a:p>
        </p:txBody>
      </p:sp>
      <p:sp>
        <p:nvSpPr>
          <p:cNvPr id="5" name="Rectangle 4"/>
          <p:cNvSpPr/>
          <p:nvPr/>
        </p:nvSpPr>
        <p:spPr>
          <a:xfrm>
            <a:off x="6156176" y="1412777"/>
            <a:ext cx="2835424" cy="46085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7197823" y="988367"/>
            <a:ext cx="752129" cy="461665"/>
          </a:xfrm>
          <a:prstGeom prst="rect">
            <a:avLst/>
          </a:prstGeom>
          <a:noFill/>
        </p:spPr>
        <p:txBody>
          <a:bodyPr wrap="none" rtlCol="0">
            <a:spAutoFit/>
          </a:bodyPr>
          <a:lstStyle/>
          <a:p>
            <a:r>
              <a:rPr lang="en-US"/>
              <a:t>DISK</a:t>
            </a:r>
          </a:p>
        </p:txBody>
      </p:sp>
      <p:sp>
        <p:nvSpPr>
          <p:cNvPr id="7" name="Rectangle 6"/>
          <p:cNvSpPr/>
          <p:nvPr/>
        </p:nvSpPr>
        <p:spPr>
          <a:xfrm>
            <a:off x="6300192" y="1628800"/>
            <a:ext cx="2592288" cy="7200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6F2529"/>
                </a:solidFill>
              </a:rPr>
              <a:t>Page 1</a:t>
            </a:r>
          </a:p>
        </p:txBody>
      </p:sp>
      <p:sp>
        <p:nvSpPr>
          <p:cNvPr id="8" name="Rectangle 7"/>
          <p:cNvSpPr/>
          <p:nvPr/>
        </p:nvSpPr>
        <p:spPr>
          <a:xfrm>
            <a:off x="6300192" y="2495953"/>
            <a:ext cx="2592288"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2529"/>
                </a:solidFill>
              </a:rPr>
              <a:t>Page 2</a:t>
            </a:r>
            <a:endParaRPr lang="en-US" dirty="0"/>
          </a:p>
        </p:txBody>
      </p:sp>
      <p:sp>
        <p:nvSpPr>
          <p:cNvPr id="9" name="Rectangle 8"/>
          <p:cNvSpPr/>
          <p:nvPr/>
        </p:nvSpPr>
        <p:spPr>
          <a:xfrm>
            <a:off x="6300192" y="3363106"/>
            <a:ext cx="2592288" cy="7200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6F2529"/>
                </a:solidFill>
              </a:rPr>
              <a:t>Page 3</a:t>
            </a:r>
            <a:endParaRPr lang="en-US" dirty="0"/>
          </a:p>
        </p:txBody>
      </p:sp>
      <p:sp>
        <p:nvSpPr>
          <p:cNvPr id="10" name="Rectangle 9"/>
          <p:cNvSpPr/>
          <p:nvPr/>
        </p:nvSpPr>
        <p:spPr>
          <a:xfrm>
            <a:off x="6300192" y="4230259"/>
            <a:ext cx="2592288" cy="7200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6F2529"/>
                </a:solidFill>
              </a:rPr>
              <a:t>Page 4</a:t>
            </a:r>
            <a:endParaRPr lang="en-US" dirty="0"/>
          </a:p>
        </p:txBody>
      </p:sp>
      <p:sp>
        <p:nvSpPr>
          <p:cNvPr id="11" name="Rectangle 10"/>
          <p:cNvSpPr/>
          <p:nvPr/>
        </p:nvSpPr>
        <p:spPr>
          <a:xfrm>
            <a:off x="6300192" y="5097411"/>
            <a:ext cx="2592288"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6F2529"/>
                </a:solidFill>
              </a:rPr>
              <a:t>Page 5</a:t>
            </a:r>
            <a:endParaRPr lang="en-US" dirty="0"/>
          </a:p>
        </p:txBody>
      </p:sp>
      <p:sp>
        <p:nvSpPr>
          <p:cNvPr id="12" name="Rectangle 11"/>
          <p:cNvSpPr/>
          <p:nvPr/>
        </p:nvSpPr>
        <p:spPr>
          <a:xfrm>
            <a:off x="471264" y="3390751"/>
            <a:ext cx="2835424" cy="284656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193034" y="2966341"/>
            <a:ext cx="1578766" cy="461665"/>
          </a:xfrm>
          <a:prstGeom prst="rect">
            <a:avLst/>
          </a:prstGeom>
          <a:noFill/>
        </p:spPr>
        <p:txBody>
          <a:bodyPr wrap="none" rtlCol="0">
            <a:spAutoFit/>
          </a:bodyPr>
          <a:lstStyle/>
          <a:p>
            <a:r>
              <a:rPr lang="en-US" dirty="0"/>
              <a:t>Buffer pool</a:t>
            </a:r>
          </a:p>
        </p:txBody>
      </p:sp>
      <p:sp>
        <p:nvSpPr>
          <p:cNvPr id="14" name="Rectangle 13"/>
          <p:cNvSpPr/>
          <p:nvPr/>
        </p:nvSpPr>
        <p:spPr>
          <a:xfrm>
            <a:off x="611560" y="3645024"/>
            <a:ext cx="2592288" cy="7200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6F2529"/>
                </a:solidFill>
              </a:rPr>
              <a:t>Page 1</a:t>
            </a:r>
          </a:p>
        </p:txBody>
      </p:sp>
      <p:sp>
        <p:nvSpPr>
          <p:cNvPr id="15" name="Rectangle 14"/>
          <p:cNvSpPr/>
          <p:nvPr/>
        </p:nvSpPr>
        <p:spPr>
          <a:xfrm>
            <a:off x="611560" y="4493052"/>
            <a:ext cx="2592288"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2529"/>
                </a:solidFill>
              </a:rPr>
              <a:t>Page 2</a:t>
            </a:r>
            <a:endParaRPr lang="en-US" dirty="0"/>
          </a:p>
        </p:txBody>
      </p:sp>
      <p:sp>
        <p:nvSpPr>
          <p:cNvPr id="16" name="Rectangle 15"/>
          <p:cNvSpPr/>
          <p:nvPr/>
        </p:nvSpPr>
        <p:spPr>
          <a:xfrm>
            <a:off x="611560" y="5341080"/>
            <a:ext cx="2592288" cy="7200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6F2529"/>
                </a:solidFill>
              </a:rPr>
              <a:t>Page 3</a:t>
            </a:r>
            <a:endParaRPr lang="en-US" dirty="0"/>
          </a:p>
        </p:txBody>
      </p:sp>
      <p:sp>
        <p:nvSpPr>
          <p:cNvPr id="19" name="Right Arrow 18"/>
          <p:cNvSpPr/>
          <p:nvPr/>
        </p:nvSpPr>
        <p:spPr>
          <a:xfrm>
            <a:off x="5724128" y="1746524"/>
            <a:ext cx="548952" cy="484632"/>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5724128" y="2618590"/>
            <a:ext cx="548952" cy="484632"/>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5724128" y="3490656"/>
            <a:ext cx="548952" cy="484632"/>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5724128" y="4362722"/>
            <a:ext cx="548952" cy="484632"/>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5724128" y="5234787"/>
            <a:ext cx="548952" cy="484632"/>
          </a:xfrm>
          <a:prstGeom prst="rightArrow">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239984" y="1732375"/>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1</a:t>
            </a:r>
            <a:endParaRPr lang="en-US" dirty="0"/>
          </a:p>
        </p:txBody>
      </p:sp>
      <p:sp>
        <p:nvSpPr>
          <p:cNvPr id="25" name="TextBox 24"/>
          <p:cNvSpPr txBox="1"/>
          <p:nvPr/>
        </p:nvSpPr>
        <p:spPr>
          <a:xfrm>
            <a:off x="5239984" y="2609145"/>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1</a:t>
            </a:r>
            <a:endParaRPr lang="en-US" dirty="0"/>
          </a:p>
        </p:txBody>
      </p:sp>
      <p:sp>
        <p:nvSpPr>
          <p:cNvPr id="26" name="TextBox 25"/>
          <p:cNvSpPr txBox="1"/>
          <p:nvPr/>
        </p:nvSpPr>
        <p:spPr>
          <a:xfrm>
            <a:off x="5239984" y="3485915"/>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1</a:t>
            </a:r>
            <a:endParaRPr lang="en-US" dirty="0"/>
          </a:p>
        </p:txBody>
      </p:sp>
      <p:sp>
        <p:nvSpPr>
          <p:cNvPr id="27" name="TextBox 26"/>
          <p:cNvSpPr txBox="1"/>
          <p:nvPr/>
        </p:nvSpPr>
        <p:spPr>
          <a:xfrm>
            <a:off x="5239984" y="4362685"/>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1</a:t>
            </a:r>
            <a:endParaRPr lang="en-US" dirty="0"/>
          </a:p>
        </p:txBody>
      </p:sp>
      <p:sp>
        <p:nvSpPr>
          <p:cNvPr id="28" name="TextBox 27"/>
          <p:cNvSpPr txBox="1"/>
          <p:nvPr/>
        </p:nvSpPr>
        <p:spPr>
          <a:xfrm>
            <a:off x="5239984" y="5239455"/>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1</a:t>
            </a:r>
            <a:endParaRPr lang="en-US" dirty="0"/>
          </a:p>
        </p:txBody>
      </p:sp>
      <p:sp>
        <p:nvSpPr>
          <p:cNvPr id="30" name="TextBox 29"/>
          <p:cNvSpPr txBox="1"/>
          <p:nvPr/>
        </p:nvSpPr>
        <p:spPr>
          <a:xfrm>
            <a:off x="4788024" y="1721793"/>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2</a:t>
            </a:r>
            <a:endParaRPr lang="en-US" dirty="0"/>
          </a:p>
        </p:txBody>
      </p:sp>
      <p:sp>
        <p:nvSpPr>
          <p:cNvPr id="31" name="TextBox 30"/>
          <p:cNvSpPr txBox="1"/>
          <p:nvPr/>
        </p:nvSpPr>
        <p:spPr>
          <a:xfrm>
            <a:off x="4788024" y="2598563"/>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2</a:t>
            </a:r>
            <a:endParaRPr lang="en-US" dirty="0"/>
          </a:p>
        </p:txBody>
      </p:sp>
      <p:sp>
        <p:nvSpPr>
          <p:cNvPr id="32" name="TextBox 31"/>
          <p:cNvSpPr txBox="1"/>
          <p:nvPr/>
        </p:nvSpPr>
        <p:spPr>
          <a:xfrm>
            <a:off x="4788024" y="3475333"/>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2</a:t>
            </a:r>
            <a:endParaRPr lang="en-US" dirty="0"/>
          </a:p>
        </p:txBody>
      </p:sp>
      <p:sp>
        <p:nvSpPr>
          <p:cNvPr id="33" name="TextBox 32"/>
          <p:cNvSpPr txBox="1"/>
          <p:nvPr/>
        </p:nvSpPr>
        <p:spPr>
          <a:xfrm>
            <a:off x="4788024" y="4352103"/>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2</a:t>
            </a:r>
            <a:endParaRPr lang="en-US" dirty="0"/>
          </a:p>
        </p:txBody>
      </p:sp>
      <p:sp>
        <p:nvSpPr>
          <p:cNvPr id="34" name="TextBox 33"/>
          <p:cNvSpPr txBox="1"/>
          <p:nvPr/>
        </p:nvSpPr>
        <p:spPr>
          <a:xfrm>
            <a:off x="4788024" y="5228873"/>
            <a:ext cx="495649" cy="461665"/>
          </a:xfrm>
          <a:prstGeom prst="rect">
            <a:avLst/>
          </a:prstGeom>
          <a:noFill/>
        </p:spPr>
        <p:txBody>
          <a:bodyPr wrap="none" rtlCol="0">
            <a:spAutoFit/>
          </a:bodyPr>
          <a:lstStyle/>
          <a:p>
            <a:r>
              <a:rPr lang="en-US" dirty="0">
                <a:solidFill>
                  <a:schemeClr val="tx2"/>
                </a:solidFill>
              </a:rPr>
              <a:t>Q</a:t>
            </a:r>
            <a:r>
              <a:rPr lang="en-US" baseline="-25000" dirty="0">
                <a:solidFill>
                  <a:schemeClr val="tx2"/>
                </a:solidFill>
              </a:rPr>
              <a:t>2</a:t>
            </a:r>
            <a:endParaRPr lang="en-US" dirty="0"/>
          </a:p>
        </p:txBody>
      </p:sp>
      <p:sp>
        <p:nvSpPr>
          <p:cNvPr id="36" name="Rectangle 35"/>
          <p:cNvSpPr/>
          <p:nvPr/>
        </p:nvSpPr>
        <p:spPr>
          <a:xfrm>
            <a:off x="611560" y="3645024"/>
            <a:ext cx="2592288" cy="72008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6F2529"/>
                </a:solidFill>
              </a:rPr>
              <a:t>Page 4</a:t>
            </a:r>
          </a:p>
        </p:txBody>
      </p:sp>
      <p:sp>
        <p:nvSpPr>
          <p:cNvPr id="37" name="Rectangle 36"/>
          <p:cNvSpPr/>
          <p:nvPr/>
        </p:nvSpPr>
        <p:spPr>
          <a:xfrm>
            <a:off x="611560" y="4493052"/>
            <a:ext cx="2592288" cy="7200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srgbClr val="6F2529"/>
                </a:solidFill>
              </a:rPr>
              <a:t>Page 5</a:t>
            </a:r>
            <a:endParaRPr lang="en-US" dirty="0"/>
          </a:p>
        </p:txBody>
      </p:sp>
      <p:sp>
        <p:nvSpPr>
          <p:cNvPr id="38" name="Rectangle 37"/>
          <p:cNvSpPr/>
          <p:nvPr/>
        </p:nvSpPr>
        <p:spPr>
          <a:xfrm>
            <a:off x="611560" y="5341080"/>
            <a:ext cx="2592288" cy="72008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6F2529"/>
                </a:solidFill>
              </a:rPr>
              <a:t>Page 1</a:t>
            </a:r>
            <a:endParaRPr lang="en-US" dirty="0"/>
          </a:p>
        </p:txBody>
      </p:sp>
      <p:sp>
        <p:nvSpPr>
          <p:cNvPr id="39" name="Rectangle 38"/>
          <p:cNvSpPr/>
          <p:nvPr/>
        </p:nvSpPr>
        <p:spPr>
          <a:xfrm>
            <a:off x="611560" y="3645024"/>
            <a:ext cx="2592288" cy="72008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solidFill>
                  <a:srgbClr val="6F2529"/>
                </a:solidFill>
              </a:rPr>
              <a:t>Page 2</a:t>
            </a:r>
          </a:p>
        </p:txBody>
      </p:sp>
      <p:sp>
        <p:nvSpPr>
          <p:cNvPr id="40" name="Rounded Rectangular Callout 39"/>
          <p:cNvSpPr/>
          <p:nvPr/>
        </p:nvSpPr>
        <p:spPr>
          <a:xfrm>
            <a:off x="3450704" y="3466586"/>
            <a:ext cx="2448272" cy="1046857"/>
          </a:xfrm>
          <a:prstGeom prst="wedgeRoundRectCallout">
            <a:avLst>
              <a:gd name="adj1" fmla="val 63728"/>
              <a:gd name="adj2" fmla="val -23609"/>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Q</a:t>
            </a:r>
            <a:r>
              <a:rPr lang="en-US" baseline="-25000" dirty="0"/>
              <a:t>2</a:t>
            </a:r>
            <a:r>
              <a:rPr lang="en-US" dirty="0"/>
              <a:t> already checked the rest!</a:t>
            </a:r>
          </a:p>
        </p:txBody>
      </p:sp>
    </p:spTree>
    <p:extLst>
      <p:ext uri="{BB962C8B-B14F-4D97-AF65-F5344CB8AC3E}">
        <p14:creationId xmlns:p14="http://schemas.microsoft.com/office/powerpoint/2010/main" val="141164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dissolv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dissolv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9" presetClass="exit" presetSubtype="0" fill="hold" grpId="1" nodeType="withEffect">
                                  <p:stCondLst>
                                    <p:cond delay="0"/>
                                  </p:stCondLst>
                                  <p:childTnLst>
                                    <p:animEffect transition="out" filter="dissolve">
                                      <p:cBhvr>
                                        <p:cTn id="22" dur="500"/>
                                        <p:tgtEl>
                                          <p:spTgt spid="24"/>
                                        </p:tgtEl>
                                      </p:cBhvr>
                                    </p:animEffect>
                                    <p:set>
                                      <p:cBhvr>
                                        <p:cTn id="23" dur="1" fill="hold">
                                          <p:stCondLst>
                                            <p:cond delay="499"/>
                                          </p:stCondLst>
                                        </p:cTn>
                                        <p:tgtEl>
                                          <p:spTgt spid="24"/>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dissolve">
                                      <p:cBhvr>
                                        <p:cTn id="28" dur="500"/>
                                        <p:tgtEl>
                                          <p:spTgt spid="25"/>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dissolv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dissolv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xit" presetSubtype="0" fill="hold" grpId="1" nodeType="clickEffect">
                                  <p:stCondLst>
                                    <p:cond delay="0"/>
                                  </p:stCondLst>
                                  <p:childTnLst>
                                    <p:animEffect transition="out" filter="dissolve">
                                      <p:cBhvr>
                                        <p:cTn id="40" dur="500"/>
                                        <p:tgtEl>
                                          <p:spTgt spid="25"/>
                                        </p:tgtEl>
                                      </p:cBhvr>
                                    </p:animEffect>
                                    <p:set>
                                      <p:cBhvr>
                                        <p:cTn id="41" dur="1" fill="hold">
                                          <p:stCondLst>
                                            <p:cond delay="499"/>
                                          </p:stCondLst>
                                        </p:cTn>
                                        <p:tgtEl>
                                          <p:spTgt spid="25"/>
                                        </p:tgtEl>
                                        <p:attrNameLst>
                                          <p:attrName>style.visibility</p:attrName>
                                        </p:attrNameLst>
                                      </p:cBhvr>
                                      <p:to>
                                        <p:strVal val="hidden"/>
                                      </p:to>
                                    </p:set>
                                  </p:childTnLst>
                                </p:cTn>
                              </p:par>
                              <p:par>
                                <p:cTn id="42" presetID="9" presetClass="exit" presetSubtype="0" fill="hold" grpId="1" nodeType="withEffect">
                                  <p:stCondLst>
                                    <p:cond delay="0"/>
                                  </p:stCondLst>
                                  <p:childTnLst>
                                    <p:animEffect transition="out" filter="dissolve">
                                      <p:cBhvr>
                                        <p:cTn id="43" dur="500"/>
                                        <p:tgtEl>
                                          <p:spTgt spid="20"/>
                                        </p:tgtEl>
                                      </p:cBhvr>
                                    </p:animEffect>
                                    <p:set>
                                      <p:cBhvr>
                                        <p:cTn id="44" dur="1" fill="hold">
                                          <p:stCondLst>
                                            <p:cond delay="499"/>
                                          </p:stCondLst>
                                        </p:cTn>
                                        <p:tgtEl>
                                          <p:spTgt spid="2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
                                            <p:txEl>
                                              <p:pRg st="1" end="1"/>
                                            </p:txEl>
                                          </p:spTgt>
                                        </p:tgtEl>
                                        <p:attrNameLst>
                                          <p:attrName>style.visibility</p:attrName>
                                        </p:attrNameLst>
                                      </p:cBhvr>
                                      <p:to>
                                        <p:strVal val="visible"/>
                                      </p:to>
                                    </p:set>
                                    <p:animEffect transition="in" filter="dissolve">
                                      <p:cBhvr>
                                        <p:cTn id="49" dur="500"/>
                                        <p:tgtEl>
                                          <p:spTgt spid="3">
                                            <p:txEl>
                                              <p:pRg st="1" end="1"/>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dissolve">
                                      <p:cBhvr>
                                        <p:cTn id="54" dur="500"/>
                                        <p:tgtEl>
                                          <p:spTgt spid="26"/>
                                        </p:tgtEl>
                                      </p:cBhvr>
                                    </p:animEffect>
                                  </p:childTnLst>
                                </p:cTn>
                              </p:par>
                              <p:par>
                                <p:cTn id="55" presetID="9"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dissolve">
                                      <p:cBhvr>
                                        <p:cTn id="57" dur="500"/>
                                        <p:tgtEl>
                                          <p:spTgt spid="21"/>
                                        </p:tgtEl>
                                      </p:cBhvr>
                                    </p:animEffect>
                                  </p:childTnLst>
                                </p:cTn>
                              </p:par>
                              <p:par>
                                <p:cTn id="58" presetID="9" presetClass="entr" presetSubtype="0" fill="hold" grpId="0"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dissolve">
                                      <p:cBhvr>
                                        <p:cTn id="60" dur="500"/>
                                        <p:tgtEl>
                                          <p:spTgt spid="3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dissolve">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xit" presetSubtype="0" fill="hold" grpId="1" nodeType="clickEffect">
                                  <p:stCondLst>
                                    <p:cond delay="0"/>
                                  </p:stCondLst>
                                  <p:childTnLst>
                                    <p:animEffect transition="out" filter="dissolv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par>
                                <p:cTn id="71" presetID="9" presetClass="exit" presetSubtype="0" fill="hold" grpId="1" nodeType="withEffect">
                                  <p:stCondLst>
                                    <p:cond delay="0"/>
                                  </p:stCondLst>
                                  <p:childTnLst>
                                    <p:animEffect transition="out" filter="dissolve">
                                      <p:cBhvr>
                                        <p:cTn id="72" dur="500"/>
                                        <p:tgtEl>
                                          <p:spTgt spid="26"/>
                                        </p:tgtEl>
                                      </p:cBhvr>
                                    </p:animEffect>
                                    <p:set>
                                      <p:cBhvr>
                                        <p:cTn id="73" dur="1" fill="hold">
                                          <p:stCondLst>
                                            <p:cond delay="499"/>
                                          </p:stCondLst>
                                        </p:cTn>
                                        <p:tgtEl>
                                          <p:spTgt spid="26"/>
                                        </p:tgtEl>
                                        <p:attrNameLst>
                                          <p:attrName>style.visibility</p:attrName>
                                        </p:attrNameLst>
                                      </p:cBhvr>
                                      <p:to>
                                        <p:strVal val="hidden"/>
                                      </p:to>
                                    </p:set>
                                  </p:childTnLst>
                                </p:cTn>
                              </p:par>
                              <p:par>
                                <p:cTn id="74" presetID="9" presetClass="exit" presetSubtype="0" fill="hold" grpId="1" nodeType="withEffect">
                                  <p:stCondLst>
                                    <p:cond delay="0"/>
                                  </p:stCondLst>
                                  <p:childTnLst>
                                    <p:animEffect transition="out" filter="dissolve">
                                      <p:cBhvr>
                                        <p:cTn id="75" dur="500"/>
                                        <p:tgtEl>
                                          <p:spTgt spid="21"/>
                                        </p:tgtEl>
                                      </p:cBhvr>
                                    </p:animEffect>
                                    <p:set>
                                      <p:cBhvr>
                                        <p:cTn id="76" dur="1" fill="hold">
                                          <p:stCondLst>
                                            <p:cond delay="499"/>
                                          </p:stCondLst>
                                        </p:cTn>
                                        <p:tgtEl>
                                          <p:spTgt spid="2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grpId="0" nodeType="click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dissolve">
                                      <p:cBhvr>
                                        <p:cTn id="81" dur="500"/>
                                        <p:tgtEl>
                                          <p:spTgt spid="2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dissolve">
                                      <p:cBhvr>
                                        <p:cTn id="84" dur="500"/>
                                        <p:tgtEl>
                                          <p:spTgt spid="27"/>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3"/>
                                        </p:tgtEl>
                                        <p:attrNameLst>
                                          <p:attrName>style.visibility</p:attrName>
                                        </p:attrNameLst>
                                      </p:cBhvr>
                                      <p:to>
                                        <p:strVal val="visible"/>
                                      </p:to>
                                    </p:set>
                                    <p:animEffect transition="in" filter="dissolve">
                                      <p:cBhvr>
                                        <p:cTn id="87" dur="500"/>
                                        <p:tgtEl>
                                          <p:spTgt spid="33"/>
                                        </p:tgtEl>
                                      </p:cBhvr>
                                    </p:animEffect>
                                  </p:childTnLst>
                                </p:cTn>
                              </p:par>
                            </p:childTnLst>
                          </p:cTn>
                        </p:par>
                      </p:childTnLst>
                    </p:cTn>
                  </p:par>
                  <p:par>
                    <p:cTn id="88" fill="hold">
                      <p:stCondLst>
                        <p:cond delay="indefinite"/>
                      </p:stCondLst>
                      <p:childTnLst>
                        <p:par>
                          <p:cTn id="89" fill="hold">
                            <p:stCondLst>
                              <p:cond delay="0"/>
                            </p:stCondLst>
                            <p:childTnLst>
                              <p:par>
                                <p:cTn id="90" presetID="9" presetClass="entr" presetSubtype="0" fill="hold" grpId="0" nodeType="click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dissolve">
                                      <p:cBhvr>
                                        <p:cTn id="92" dur="500"/>
                                        <p:tgtEl>
                                          <p:spTgt spid="36"/>
                                        </p:tgtEl>
                                      </p:cBhvr>
                                    </p:animEffect>
                                  </p:childTnLst>
                                </p:cTn>
                              </p:par>
                            </p:childTnLst>
                          </p:cTn>
                        </p:par>
                      </p:childTnLst>
                    </p:cTn>
                  </p:par>
                  <p:par>
                    <p:cTn id="93" fill="hold">
                      <p:stCondLst>
                        <p:cond delay="indefinite"/>
                      </p:stCondLst>
                      <p:childTnLst>
                        <p:par>
                          <p:cTn id="94" fill="hold">
                            <p:stCondLst>
                              <p:cond delay="0"/>
                            </p:stCondLst>
                            <p:childTnLst>
                              <p:par>
                                <p:cTn id="95" presetID="9" presetClass="exit" presetSubtype="0" fill="hold" grpId="1" nodeType="clickEffect">
                                  <p:stCondLst>
                                    <p:cond delay="0"/>
                                  </p:stCondLst>
                                  <p:childTnLst>
                                    <p:animEffect transition="out" filter="dissolve">
                                      <p:cBhvr>
                                        <p:cTn id="96" dur="500"/>
                                        <p:tgtEl>
                                          <p:spTgt spid="33"/>
                                        </p:tgtEl>
                                      </p:cBhvr>
                                    </p:animEffect>
                                    <p:set>
                                      <p:cBhvr>
                                        <p:cTn id="97" dur="1" fill="hold">
                                          <p:stCondLst>
                                            <p:cond delay="499"/>
                                          </p:stCondLst>
                                        </p:cTn>
                                        <p:tgtEl>
                                          <p:spTgt spid="33"/>
                                        </p:tgtEl>
                                        <p:attrNameLst>
                                          <p:attrName>style.visibility</p:attrName>
                                        </p:attrNameLst>
                                      </p:cBhvr>
                                      <p:to>
                                        <p:strVal val="hidden"/>
                                      </p:to>
                                    </p:set>
                                  </p:childTnLst>
                                </p:cTn>
                              </p:par>
                              <p:par>
                                <p:cTn id="98" presetID="9" presetClass="exit" presetSubtype="0" fill="hold" grpId="1" nodeType="withEffect">
                                  <p:stCondLst>
                                    <p:cond delay="0"/>
                                  </p:stCondLst>
                                  <p:childTnLst>
                                    <p:animEffect transition="out" filter="dissolve">
                                      <p:cBhvr>
                                        <p:cTn id="99" dur="500"/>
                                        <p:tgtEl>
                                          <p:spTgt spid="27"/>
                                        </p:tgtEl>
                                      </p:cBhvr>
                                    </p:animEffect>
                                    <p:set>
                                      <p:cBhvr>
                                        <p:cTn id="100" dur="1" fill="hold">
                                          <p:stCondLst>
                                            <p:cond delay="499"/>
                                          </p:stCondLst>
                                        </p:cTn>
                                        <p:tgtEl>
                                          <p:spTgt spid="27"/>
                                        </p:tgtEl>
                                        <p:attrNameLst>
                                          <p:attrName>style.visibility</p:attrName>
                                        </p:attrNameLst>
                                      </p:cBhvr>
                                      <p:to>
                                        <p:strVal val="hidden"/>
                                      </p:to>
                                    </p:set>
                                  </p:childTnLst>
                                </p:cTn>
                              </p:par>
                              <p:par>
                                <p:cTn id="101" presetID="9" presetClass="exit" presetSubtype="0" fill="hold" grpId="1" nodeType="withEffect">
                                  <p:stCondLst>
                                    <p:cond delay="0"/>
                                  </p:stCondLst>
                                  <p:childTnLst>
                                    <p:animEffect transition="out" filter="dissolve">
                                      <p:cBhvr>
                                        <p:cTn id="102" dur="500"/>
                                        <p:tgtEl>
                                          <p:spTgt spid="22"/>
                                        </p:tgtEl>
                                      </p:cBhvr>
                                    </p:animEffect>
                                    <p:set>
                                      <p:cBhvr>
                                        <p:cTn id="103" dur="1" fill="hold">
                                          <p:stCondLst>
                                            <p:cond delay="499"/>
                                          </p:stCondLst>
                                        </p:cTn>
                                        <p:tgtEl>
                                          <p:spTgt spid="2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34"/>
                                        </p:tgtEl>
                                        <p:attrNameLst>
                                          <p:attrName>style.visibility</p:attrName>
                                        </p:attrNameLst>
                                      </p:cBhvr>
                                      <p:to>
                                        <p:strVal val="visible"/>
                                      </p:to>
                                    </p:set>
                                    <p:animEffect transition="in" filter="dissolve">
                                      <p:cBhvr>
                                        <p:cTn id="108" dur="500"/>
                                        <p:tgtEl>
                                          <p:spTgt spid="34"/>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3"/>
                                        </p:tgtEl>
                                        <p:attrNameLst>
                                          <p:attrName>style.visibility</p:attrName>
                                        </p:attrNameLst>
                                      </p:cBhvr>
                                      <p:to>
                                        <p:strVal val="visible"/>
                                      </p:to>
                                    </p:set>
                                    <p:animEffect transition="in" filter="dissolve">
                                      <p:cBhvr>
                                        <p:cTn id="114" dur="500"/>
                                        <p:tgtEl>
                                          <p:spTgt spid="23"/>
                                        </p:tgtEl>
                                      </p:cBhvr>
                                    </p:animEffect>
                                  </p:childTnLst>
                                </p:cTn>
                              </p:par>
                            </p:childTnLst>
                          </p:cTn>
                        </p:par>
                      </p:childTnLst>
                    </p:cTn>
                  </p:par>
                  <p:par>
                    <p:cTn id="115" fill="hold">
                      <p:stCondLst>
                        <p:cond delay="indefinite"/>
                      </p:stCondLst>
                      <p:childTnLst>
                        <p:par>
                          <p:cTn id="116" fill="hold">
                            <p:stCondLst>
                              <p:cond delay="0"/>
                            </p:stCondLst>
                            <p:childTnLst>
                              <p:par>
                                <p:cTn id="117" presetID="9" presetClass="entr" presetSubtype="0" fill="hold" grpId="0" nodeType="click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dissolve">
                                      <p:cBhvr>
                                        <p:cTn id="119" dur="500"/>
                                        <p:tgtEl>
                                          <p:spTgt spid="37"/>
                                        </p:tgtEl>
                                      </p:cBhvr>
                                    </p:animEffect>
                                  </p:childTnLst>
                                </p:cTn>
                              </p:par>
                            </p:childTnLst>
                          </p:cTn>
                        </p:par>
                      </p:childTnLst>
                    </p:cTn>
                  </p:par>
                  <p:par>
                    <p:cTn id="120" fill="hold">
                      <p:stCondLst>
                        <p:cond delay="indefinite"/>
                      </p:stCondLst>
                      <p:childTnLst>
                        <p:par>
                          <p:cTn id="121" fill="hold">
                            <p:stCondLst>
                              <p:cond delay="0"/>
                            </p:stCondLst>
                            <p:childTnLst>
                              <p:par>
                                <p:cTn id="122" presetID="9" presetClass="exit" presetSubtype="0" fill="hold" grpId="1" nodeType="clickEffect">
                                  <p:stCondLst>
                                    <p:cond delay="0"/>
                                  </p:stCondLst>
                                  <p:childTnLst>
                                    <p:animEffect transition="out" filter="dissolve">
                                      <p:cBhvr>
                                        <p:cTn id="123" dur="500"/>
                                        <p:tgtEl>
                                          <p:spTgt spid="28"/>
                                        </p:tgtEl>
                                      </p:cBhvr>
                                    </p:animEffect>
                                    <p:set>
                                      <p:cBhvr>
                                        <p:cTn id="124" dur="1" fill="hold">
                                          <p:stCondLst>
                                            <p:cond delay="499"/>
                                          </p:stCondLst>
                                        </p:cTn>
                                        <p:tgtEl>
                                          <p:spTgt spid="28"/>
                                        </p:tgtEl>
                                        <p:attrNameLst>
                                          <p:attrName>style.visibility</p:attrName>
                                        </p:attrNameLst>
                                      </p:cBhvr>
                                      <p:to>
                                        <p:strVal val="hidden"/>
                                      </p:to>
                                    </p:set>
                                  </p:childTnLst>
                                </p:cTn>
                              </p:par>
                              <p:par>
                                <p:cTn id="125" presetID="9" presetClass="exit" presetSubtype="0" fill="hold" grpId="1" nodeType="withEffect">
                                  <p:stCondLst>
                                    <p:cond delay="0"/>
                                  </p:stCondLst>
                                  <p:childTnLst>
                                    <p:animEffect transition="out" filter="dissolve">
                                      <p:cBhvr>
                                        <p:cTn id="126" dur="500"/>
                                        <p:tgtEl>
                                          <p:spTgt spid="34"/>
                                        </p:tgtEl>
                                      </p:cBhvr>
                                    </p:animEffect>
                                    <p:set>
                                      <p:cBhvr>
                                        <p:cTn id="127" dur="1" fill="hold">
                                          <p:stCondLst>
                                            <p:cond delay="499"/>
                                          </p:stCondLst>
                                        </p:cTn>
                                        <p:tgtEl>
                                          <p:spTgt spid="34"/>
                                        </p:tgtEl>
                                        <p:attrNameLst>
                                          <p:attrName>style.visibility</p:attrName>
                                        </p:attrNameLst>
                                      </p:cBhvr>
                                      <p:to>
                                        <p:strVal val="hidden"/>
                                      </p:to>
                                    </p:set>
                                  </p:childTnLst>
                                </p:cTn>
                              </p:par>
                              <p:par>
                                <p:cTn id="128" presetID="9" presetClass="exit" presetSubtype="0" fill="hold" grpId="1" nodeType="withEffect">
                                  <p:stCondLst>
                                    <p:cond delay="0"/>
                                  </p:stCondLst>
                                  <p:childTnLst>
                                    <p:animEffect transition="out" filter="dissolve">
                                      <p:cBhvr>
                                        <p:cTn id="129" dur="500"/>
                                        <p:tgtEl>
                                          <p:spTgt spid="23"/>
                                        </p:tgtEl>
                                      </p:cBhvr>
                                    </p:animEffect>
                                    <p:set>
                                      <p:cBhvr>
                                        <p:cTn id="130" dur="1" fill="hold">
                                          <p:stCondLst>
                                            <p:cond delay="499"/>
                                          </p:stCondLst>
                                        </p:cTn>
                                        <p:tgtEl>
                                          <p:spTgt spid="23"/>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9" presetClass="entr" presetSubtype="0" fill="hold" grpId="0" nodeType="clickEffect">
                                  <p:stCondLst>
                                    <p:cond delay="0"/>
                                  </p:stCondLst>
                                  <p:childTnLst>
                                    <p:set>
                                      <p:cBhvr>
                                        <p:cTn id="134" dur="1" fill="hold">
                                          <p:stCondLst>
                                            <p:cond delay="0"/>
                                          </p:stCondLst>
                                        </p:cTn>
                                        <p:tgtEl>
                                          <p:spTgt spid="30"/>
                                        </p:tgtEl>
                                        <p:attrNameLst>
                                          <p:attrName>style.visibility</p:attrName>
                                        </p:attrNameLst>
                                      </p:cBhvr>
                                      <p:to>
                                        <p:strVal val="visible"/>
                                      </p:to>
                                    </p:set>
                                    <p:animEffect transition="in" filter="dissolve">
                                      <p:cBhvr>
                                        <p:cTn id="135" dur="500"/>
                                        <p:tgtEl>
                                          <p:spTgt spid="30"/>
                                        </p:tgtEl>
                                      </p:cBhvr>
                                    </p:animEffect>
                                  </p:childTnLst>
                                </p:cTn>
                              </p:par>
                              <p:par>
                                <p:cTn id="136" presetID="9" presetClass="entr" presetSubtype="0" fill="hold" grpId="2" nodeType="withEffect">
                                  <p:stCondLst>
                                    <p:cond delay="0"/>
                                  </p:stCondLst>
                                  <p:childTnLst>
                                    <p:set>
                                      <p:cBhvr>
                                        <p:cTn id="137" dur="1" fill="hold">
                                          <p:stCondLst>
                                            <p:cond delay="0"/>
                                          </p:stCondLst>
                                        </p:cTn>
                                        <p:tgtEl>
                                          <p:spTgt spid="19"/>
                                        </p:tgtEl>
                                        <p:attrNameLst>
                                          <p:attrName>style.visibility</p:attrName>
                                        </p:attrNameLst>
                                      </p:cBhvr>
                                      <p:to>
                                        <p:strVal val="visible"/>
                                      </p:to>
                                    </p:set>
                                    <p:animEffect transition="in" filter="dissolve">
                                      <p:cBhvr>
                                        <p:cTn id="138" dur="500"/>
                                        <p:tgtEl>
                                          <p:spTgt spid="19"/>
                                        </p:tgtEl>
                                      </p:cBhvr>
                                    </p:animEffect>
                                  </p:childTnLst>
                                </p:cTn>
                              </p:par>
                            </p:childTnLst>
                          </p:cTn>
                        </p:par>
                      </p:childTnLst>
                    </p:cTn>
                  </p:par>
                  <p:par>
                    <p:cTn id="139" fill="hold">
                      <p:stCondLst>
                        <p:cond delay="indefinite"/>
                      </p:stCondLst>
                      <p:childTnLst>
                        <p:par>
                          <p:cTn id="140" fill="hold">
                            <p:stCondLst>
                              <p:cond delay="0"/>
                            </p:stCondLst>
                            <p:childTnLst>
                              <p:par>
                                <p:cTn id="141" presetID="9" presetClass="entr" presetSubtype="0" fill="hold" grpId="0" nodeType="click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xit" presetSubtype="0" fill="hold" grpId="1" nodeType="clickEffect">
                                  <p:stCondLst>
                                    <p:cond delay="0"/>
                                  </p:stCondLst>
                                  <p:childTnLst>
                                    <p:animEffect transition="out" filter="dissolve">
                                      <p:cBhvr>
                                        <p:cTn id="147" dur="500"/>
                                        <p:tgtEl>
                                          <p:spTgt spid="30"/>
                                        </p:tgtEl>
                                      </p:cBhvr>
                                    </p:animEffect>
                                    <p:set>
                                      <p:cBhvr>
                                        <p:cTn id="148" dur="1" fill="hold">
                                          <p:stCondLst>
                                            <p:cond delay="499"/>
                                          </p:stCondLst>
                                        </p:cTn>
                                        <p:tgtEl>
                                          <p:spTgt spid="30"/>
                                        </p:tgtEl>
                                        <p:attrNameLst>
                                          <p:attrName>style.visibility</p:attrName>
                                        </p:attrNameLst>
                                      </p:cBhvr>
                                      <p:to>
                                        <p:strVal val="hidden"/>
                                      </p:to>
                                    </p:set>
                                  </p:childTnLst>
                                </p:cTn>
                              </p:par>
                              <p:par>
                                <p:cTn id="149" presetID="9" presetClass="exit" presetSubtype="0" fill="hold" grpId="3" nodeType="withEffect">
                                  <p:stCondLst>
                                    <p:cond delay="0"/>
                                  </p:stCondLst>
                                  <p:childTnLst>
                                    <p:animEffect transition="out" filter="dissolve">
                                      <p:cBhvr>
                                        <p:cTn id="150" dur="500"/>
                                        <p:tgtEl>
                                          <p:spTgt spid="19"/>
                                        </p:tgtEl>
                                      </p:cBhvr>
                                    </p:animEffect>
                                    <p:set>
                                      <p:cBhvr>
                                        <p:cTn id="151" dur="1" fill="hold">
                                          <p:stCondLst>
                                            <p:cond delay="499"/>
                                          </p:stCondLst>
                                        </p:cTn>
                                        <p:tgtEl>
                                          <p:spTgt spid="19"/>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9" presetClass="entr" presetSubtype="0" fill="hold" grpId="0" nodeType="click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dissolve">
                                      <p:cBhvr>
                                        <p:cTn id="156" dur="500"/>
                                        <p:tgtEl>
                                          <p:spTgt spid="31"/>
                                        </p:tgtEl>
                                      </p:cBhvr>
                                    </p:animEffect>
                                  </p:childTnLst>
                                </p:cTn>
                              </p:par>
                              <p:par>
                                <p:cTn id="157" presetID="9" presetClass="entr" presetSubtype="0" fill="hold" grpId="2" nodeType="with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dissolve">
                                      <p:cBhvr>
                                        <p:cTn id="159" dur="500"/>
                                        <p:tgtEl>
                                          <p:spTgt spid="20"/>
                                        </p:tgtEl>
                                      </p:cBhvr>
                                    </p:animEffect>
                                  </p:childTnLst>
                                </p:cTn>
                              </p:par>
                            </p:childTnLst>
                          </p:cTn>
                        </p:par>
                      </p:childTnLst>
                    </p:cTn>
                  </p:par>
                  <p:par>
                    <p:cTn id="160" fill="hold">
                      <p:stCondLst>
                        <p:cond delay="indefinite"/>
                      </p:stCondLst>
                      <p:childTnLst>
                        <p:par>
                          <p:cTn id="161" fill="hold">
                            <p:stCondLst>
                              <p:cond delay="0"/>
                            </p:stCondLst>
                            <p:childTnLst>
                              <p:par>
                                <p:cTn id="162" presetID="9" presetClass="entr" presetSubtype="0" fill="hold" grpId="0" nodeType="clickEffect">
                                  <p:stCondLst>
                                    <p:cond delay="0"/>
                                  </p:stCondLst>
                                  <p:childTnLst>
                                    <p:set>
                                      <p:cBhvr>
                                        <p:cTn id="163" dur="1" fill="hold">
                                          <p:stCondLst>
                                            <p:cond delay="0"/>
                                          </p:stCondLst>
                                        </p:cTn>
                                        <p:tgtEl>
                                          <p:spTgt spid="39"/>
                                        </p:tgtEl>
                                        <p:attrNameLst>
                                          <p:attrName>style.visibility</p:attrName>
                                        </p:attrNameLst>
                                      </p:cBhvr>
                                      <p:to>
                                        <p:strVal val="visible"/>
                                      </p:to>
                                    </p:set>
                                    <p:animEffect transition="in" filter="dissolve">
                                      <p:cBhvr>
                                        <p:cTn id="164" dur="500"/>
                                        <p:tgtEl>
                                          <p:spTgt spid="39"/>
                                        </p:tgtEl>
                                      </p:cBhvr>
                                    </p:animEffect>
                                  </p:childTnLst>
                                </p:cTn>
                              </p:par>
                            </p:childTnLst>
                          </p:cTn>
                        </p:par>
                      </p:childTnLst>
                    </p:cTn>
                  </p:par>
                  <p:par>
                    <p:cTn id="165" fill="hold">
                      <p:stCondLst>
                        <p:cond delay="indefinite"/>
                      </p:stCondLst>
                      <p:childTnLst>
                        <p:par>
                          <p:cTn id="166" fill="hold">
                            <p:stCondLst>
                              <p:cond delay="0"/>
                            </p:stCondLst>
                            <p:childTnLst>
                              <p:par>
                                <p:cTn id="167" presetID="9" presetClass="exit" presetSubtype="0" fill="hold" grpId="1" nodeType="clickEffect">
                                  <p:stCondLst>
                                    <p:cond delay="0"/>
                                  </p:stCondLst>
                                  <p:childTnLst>
                                    <p:animEffect transition="out" filter="dissolve">
                                      <p:cBhvr>
                                        <p:cTn id="168" dur="500"/>
                                        <p:tgtEl>
                                          <p:spTgt spid="31"/>
                                        </p:tgtEl>
                                      </p:cBhvr>
                                    </p:animEffect>
                                    <p:set>
                                      <p:cBhvr>
                                        <p:cTn id="169" dur="1" fill="hold">
                                          <p:stCondLst>
                                            <p:cond delay="499"/>
                                          </p:stCondLst>
                                        </p:cTn>
                                        <p:tgtEl>
                                          <p:spTgt spid="31"/>
                                        </p:tgtEl>
                                        <p:attrNameLst>
                                          <p:attrName>style.visibility</p:attrName>
                                        </p:attrNameLst>
                                      </p:cBhvr>
                                      <p:to>
                                        <p:strVal val="hidden"/>
                                      </p:to>
                                    </p:set>
                                  </p:childTnLst>
                                </p:cTn>
                              </p:par>
                              <p:par>
                                <p:cTn id="170" presetID="9" presetClass="exit" presetSubtype="0" fill="hold" grpId="3" nodeType="withEffect">
                                  <p:stCondLst>
                                    <p:cond delay="0"/>
                                  </p:stCondLst>
                                  <p:childTnLst>
                                    <p:animEffect transition="out" filter="dissolve">
                                      <p:cBhvr>
                                        <p:cTn id="171" dur="500"/>
                                        <p:tgtEl>
                                          <p:spTgt spid="20"/>
                                        </p:tgtEl>
                                      </p:cBhvr>
                                    </p:animEffect>
                                    <p:set>
                                      <p:cBhvr>
                                        <p:cTn id="172" dur="1" fill="hold">
                                          <p:stCondLst>
                                            <p:cond delay="499"/>
                                          </p:stCondLst>
                                        </p:cTn>
                                        <p:tgtEl>
                                          <p:spTgt spid="20"/>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9" presetClass="entr" presetSubtype="0" fill="hold" grpId="0" nodeType="click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dissolve">
                                      <p:cBhvr>
                                        <p:cTn id="17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animBg="1"/>
      <p:bldP spid="19" grpId="1" animBg="1"/>
      <p:bldP spid="19" grpId="2" animBg="1"/>
      <p:bldP spid="19" grpId="3" animBg="1"/>
      <p:bldP spid="20" grpId="0" animBg="1"/>
      <p:bldP spid="20" grpId="1" animBg="1"/>
      <p:bldP spid="20" grpId="2" animBg="1"/>
      <p:bldP spid="20" grpId="3" animBg="1"/>
      <p:bldP spid="21" grpId="0" animBg="1"/>
      <p:bldP spid="21" grpId="1" animBg="1"/>
      <p:bldP spid="22" grpId="0" animBg="1"/>
      <p:bldP spid="22" grpId="1" animBg="1"/>
      <p:bldP spid="23" grpId="0" animBg="1"/>
      <p:bldP spid="23" grpId="1" animBg="1"/>
      <p:bldP spid="24" grpId="0"/>
      <p:bldP spid="24" grpId="1"/>
      <p:bldP spid="25" grpId="0"/>
      <p:bldP spid="25" grpId="1"/>
      <p:bldP spid="26" grpId="0"/>
      <p:bldP spid="26" grpId="1"/>
      <p:bldP spid="27" grpId="0"/>
      <p:bldP spid="27" grpId="1"/>
      <p:bldP spid="28" grpId="0"/>
      <p:bldP spid="28" grpId="1"/>
      <p:bldP spid="30" grpId="0"/>
      <p:bldP spid="30" grpId="1"/>
      <p:bldP spid="31" grpId="0"/>
      <p:bldP spid="31" grpId="1"/>
      <p:bldP spid="32" grpId="0"/>
      <p:bldP spid="32" grpId="1"/>
      <p:bldP spid="33" grpId="0"/>
      <p:bldP spid="33" grpId="1"/>
      <p:bldP spid="34" grpId="0"/>
      <p:bldP spid="34" grpId="1"/>
      <p:bldP spid="36" grpId="0" animBg="1"/>
      <p:bldP spid="37" grpId="0" animBg="1"/>
      <p:bldP spid="38" grpId="0" animBg="1"/>
      <p:bldP spid="39" grpId="0" animBg="1"/>
      <p:bldP spid="4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Disk-based scan sharing</a:t>
            </a:r>
          </a:p>
        </p:txBody>
      </p:sp>
      <p:sp>
        <p:nvSpPr>
          <p:cNvPr id="3" name="Content Placeholder 2"/>
          <p:cNvSpPr>
            <a:spLocks noGrp="1"/>
          </p:cNvSpPr>
          <p:nvPr>
            <p:ph idx="1"/>
          </p:nvPr>
        </p:nvSpPr>
        <p:spPr/>
        <p:txBody>
          <a:bodyPr/>
          <a:lstStyle/>
          <a:p>
            <a:r>
              <a:rPr lang="en-US" dirty="0"/>
              <a:t>Drastically reduces I/O when queries can share cursor</a:t>
            </a:r>
          </a:p>
          <a:p>
            <a:pPr lvl="1"/>
            <a:r>
              <a:rPr lang="en-US" sz="2800" dirty="0"/>
              <a:t>Queries share cursor when they have the same access path</a:t>
            </a:r>
          </a:p>
          <a:p>
            <a:r>
              <a:rPr lang="en-US" dirty="0"/>
              <a:t>Can a nested-loop join and a selection share  a cursor?</a:t>
            </a:r>
          </a:p>
          <a:p>
            <a:pPr lvl="1"/>
            <a:r>
              <a:rPr lang="en-US" sz="2800" dirty="0"/>
              <a:t>What if the common table is the outer table of the join?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76</a:t>
            </a:fld>
            <a:endParaRPr lang="en-US" dirty="0"/>
          </a:p>
        </p:txBody>
      </p:sp>
    </p:spTree>
    <p:extLst>
      <p:ext uri="{BB962C8B-B14F-4D97-AF65-F5344CB8AC3E}">
        <p14:creationId xmlns:p14="http://schemas.microsoft.com/office/powerpoint/2010/main" val="1501003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In-memory scan sharing</a:t>
            </a:r>
          </a:p>
        </p:txBody>
      </p:sp>
      <p:sp>
        <p:nvSpPr>
          <p:cNvPr id="3" name="Content Placeholder 2"/>
          <p:cNvSpPr>
            <a:spLocks noGrp="1"/>
          </p:cNvSpPr>
          <p:nvPr>
            <p:ph idx="1"/>
          </p:nvPr>
        </p:nvSpPr>
        <p:spPr>
          <a:xfrm>
            <a:off x="179512" y="1219200"/>
            <a:ext cx="8964488" cy="4906963"/>
          </a:xfrm>
        </p:spPr>
        <p:txBody>
          <a:bodyPr/>
          <a:lstStyle/>
          <a:p>
            <a:r>
              <a:rPr lang="en-US" sz="2800" dirty="0"/>
              <a:t>Nuanced: Limited cache space (&amp;convoy phenomenon)</a:t>
            </a:r>
          </a:p>
          <a:p>
            <a:r>
              <a:rPr lang="en-US" sz="2800" dirty="0"/>
              <a:t>In practice: IBM BLINK -- Query accelerator for IBM DB2 with support for explicit scan sharing.</a:t>
            </a:r>
          </a:p>
          <a:p>
            <a:r>
              <a:rPr lang="en-US" sz="2800" dirty="0"/>
              <a:t>Each worker thread will execute a separate table scan operation. </a:t>
            </a:r>
          </a:p>
          <a:p>
            <a:r>
              <a:rPr lang="en-US" sz="2800" dirty="0"/>
              <a:t>A dedicated </a:t>
            </a:r>
            <a:r>
              <a:rPr lang="en-US" sz="2800" b="1" i="1" dirty="0"/>
              <a:t>reader thread </a:t>
            </a:r>
            <a:r>
              <a:rPr lang="en-US" sz="2800" dirty="0"/>
              <a:t>feeds blocks of tuples to the worker threads.</a:t>
            </a:r>
            <a:br>
              <a:rPr lang="en-US" sz="2800" dirty="0"/>
            </a:br>
            <a:r>
              <a:rPr lang="en-US" sz="2800" dirty="0"/>
              <a:t>→ Load a block of tuples in the cache and share it among multiple queries.</a:t>
            </a:r>
            <a:br>
              <a:rPr lang="en-US" sz="2800" dirty="0"/>
            </a:br>
            <a:r>
              <a:rPr lang="en-US" sz="2800" dirty="0"/>
              <a:t>→ </a:t>
            </a:r>
            <a:r>
              <a:rPr lang="en-US" sz="2800" b="1" dirty="0"/>
              <a:t>All worker threads need to acknowledge they are finished with the current block before the reader can move on to the next one. </a:t>
            </a:r>
          </a:p>
          <a:p>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77</a:t>
            </a:fld>
            <a:endParaRPr lang="en-US" dirty="0"/>
          </a:p>
        </p:txBody>
      </p:sp>
    </p:spTree>
    <p:extLst>
      <p:ext uri="{BB962C8B-B14F-4D97-AF65-F5344CB8AC3E}">
        <p14:creationId xmlns:p14="http://schemas.microsoft.com/office/powerpoint/2010/main" val="131143038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Query optimizer has a huge impact on DBMS performance, scalability, capabilities for OLAP queries</a:t>
            </a:r>
          </a:p>
          <a:p>
            <a:r>
              <a:rPr lang="en-US" dirty="0"/>
              <a:t>Challenges</a:t>
            </a:r>
          </a:p>
          <a:p>
            <a:pPr lvl="1"/>
            <a:r>
              <a:rPr lang="en-US" dirty="0"/>
              <a:t>Cost estimation</a:t>
            </a:r>
          </a:p>
          <a:p>
            <a:pPr lvl="1"/>
            <a:r>
              <a:rPr lang="en-US" dirty="0"/>
              <a:t>Efficient space exploration (both physical &amp; logical plans)</a:t>
            </a:r>
          </a:p>
          <a:p>
            <a:r>
              <a:rPr lang="en-US" dirty="0"/>
              <a:t>Heuristics &amp; cost-based optimization</a:t>
            </a:r>
          </a:p>
          <a:p>
            <a:pPr lvl="1"/>
            <a:r>
              <a:rPr lang="en-US" dirty="0"/>
              <a:t>Particularly important for joins!</a:t>
            </a:r>
          </a:p>
          <a:p>
            <a:r>
              <a:rPr lang="en-US" dirty="0"/>
              <a:t>Multi-query optimization</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78</a:t>
            </a:fld>
            <a:endParaRPr lang="en-US" dirty="0"/>
          </a:p>
        </p:txBody>
      </p:sp>
    </p:spTree>
    <p:extLst>
      <p:ext uri="{BB962C8B-B14F-4D97-AF65-F5344CB8AC3E}">
        <p14:creationId xmlns:p14="http://schemas.microsoft.com/office/powerpoint/2010/main" val="1733549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416932" y="2030608"/>
            <a:ext cx="5770984" cy="298285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Classic architecture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8</a:t>
            </a:fld>
            <a:endParaRPr lang="en-US"/>
          </a:p>
        </p:txBody>
      </p:sp>
      <p:sp>
        <p:nvSpPr>
          <p:cNvPr id="3" name="Smiley Face 2"/>
          <p:cNvSpPr/>
          <p:nvPr/>
        </p:nvSpPr>
        <p:spPr>
          <a:xfrm>
            <a:off x="611560" y="1484784"/>
            <a:ext cx="720080" cy="720080"/>
          </a:xfrm>
          <a:prstGeom prst="smileyFac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p:cNvSpPr/>
          <p:nvPr/>
        </p:nvSpPr>
        <p:spPr>
          <a:xfrm>
            <a:off x="503548" y="2390361"/>
            <a:ext cx="936104" cy="1263374"/>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210722" y="2277529"/>
            <a:ext cx="955326" cy="830997"/>
          </a:xfrm>
          <a:prstGeom prst="rect">
            <a:avLst/>
          </a:prstGeom>
          <a:noFill/>
        </p:spPr>
        <p:txBody>
          <a:bodyPr wrap="none" rtlCol="0">
            <a:spAutoFit/>
          </a:bodyPr>
          <a:lstStyle/>
          <a:p>
            <a:r>
              <a:rPr lang="en-US"/>
              <a:t>SQL </a:t>
            </a:r>
            <a:br>
              <a:rPr lang="en-US"/>
            </a:br>
            <a:r>
              <a:rPr lang="en-US"/>
              <a:t>Query</a:t>
            </a:r>
          </a:p>
        </p:txBody>
      </p:sp>
      <p:sp>
        <p:nvSpPr>
          <p:cNvPr id="9" name="Rectangle 8"/>
          <p:cNvSpPr/>
          <p:nvPr/>
        </p:nvSpPr>
        <p:spPr>
          <a:xfrm>
            <a:off x="210344" y="3707533"/>
            <a:ext cx="1522512" cy="855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Parser</a:t>
            </a:r>
          </a:p>
        </p:txBody>
      </p:sp>
      <p:cxnSp>
        <p:nvCxnSpPr>
          <p:cNvPr id="11" name="Straight Arrow Connector 10"/>
          <p:cNvCxnSpPr>
            <a:stCxn id="9" idx="3"/>
          </p:cNvCxnSpPr>
          <p:nvPr/>
        </p:nvCxnSpPr>
        <p:spPr>
          <a:xfrm>
            <a:off x="1732856" y="4135369"/>
            <a:ext cx="1182960" cy="0"/>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Freeform 35"/>
          <p:cNvSpPr/>
          <p:nvPr/>
        </p:nvSpPr>
        <p:spPr>
          <a:xfrm rot="10800000">
            <a:off x="3638736" y="3284435"/>
            <a:ext cx="3020786" cy="505538"/>
          </a:xfrm>
          <a:custGeom>
            <a:avLst/>
            <a:gdLst>
              <a:gd name="connsiteX0" fmla="*/ 0 w 3020786"/>
              <a:gd name="connsiteY0" fmla="*/ 0 h 571500"/>
              <a:gd name="connsiteX1" fmla="*/ 0 w 3020786"/>
              <a:gd name="connsiteY1" fmla="*/ 571500 h 571500"/>
              <a:gd name="connsiteX2" fmla="*/ 3020786 w 3020786"/>
              <a:gd name="connsiteY2" fmla="*/ 571500 h 571500"/>
              <a:gd name="connsiteX3" fmla="*/ 3020786 w 3020786"/>
              <a:gd name="connsiteY3" fmla="*/ 16329 h 571500"/>
            </a:gdLst>
            <a:ahLst/>
            <a:cxnLst>
              <a:cxn ang="0">
                <a:pos x="connsiteX0" y="connsiteY0"/>
              </a:cxn>
              <a:cxn ang="0">
                <a:pos x="connsiteX1" y="connsiteY1"/>
              </a:cxn>
              <a:cxn ang="0">
                <a:pos x="connsiteX2" y="connsiteY2"/>
              </a:cxn>
              <a:cxn ang="0">
                <a:pos x="connsiteX3" y="connsiteY3"/>
              </a:cxn>
            </a:cxnLst>
            <a:rect l="l" t="t" r="r" b="b"/>
            <a:pathLst>
              <a:path w="3020786" h="571500">
                <a:moveTo>
                  <a:pt x="0" y="0"/>
                </a:moveTo>
                <a:lnTo>
                  <a:pt x="0" y="571500"/>
                </a:lnTo>
                <a:lnTo>
                  <a:pt x="3020786" y="571500"/>
                </a:lnTo>
                <a:lnTo>
                  <a:pt x="3020786" y="16329"/>
                </a:lnTo>
              </a:path>
            </a:pathLst>
          </a:custGeom>
          <a:noFill/>
          <a:ln w="508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3638736" y="1954363"/>
            <a:ext cx="2027350" cy="646331"/>
          </a:xfrm>
          <a:prstGeom prst="rect">
            <a:avLst/>
          </a:prstGeom>
          <a:noFill/>
        </p:spPr>
        <p:txBody>
          <a:bodyPr wrap="none" rtlCol="0">
            <a:spAutoFit/>
          </a:bodyPr>
          <a:lstStyle/>
          <a:p>
            <a:r>
              <a:rPr lang="en-US" sz="3600"/>
              <a:t>Optimizer</a:t>
            </a:r>
          </a:p>
        </p:txBody>
      </p:sp>
      <p:cxnSp>
        <p:nvCxnSpPr>
          <p:cNvPr id="38" name="Straight Arrow Connector 37"/>
          <p:cNvCxnSpPr/>
          <p:nvPr/>
        </p:nvCxnSpPr>
        <p:spPr>
          <a:xfrm>
            <a:off x="3638736" y="3462940"/>
            <a:ext cx="0" cy="190795"/>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355976" y="4064295"/>
            <a:ext cx="1476164" cy="1"/>
          </a:xfrm>
          <a:prstGeom prst="straightConnector1">
            <a:avLst/>
          </a:prstGeom>
          <a:ln w="50800">
            <a:solidFill>
              <a:srgbClr val="FF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rotWithShape="1">
          <a:blip r:embed="rId3"/>
          <a:srcRect l="71990" t="62301" r="19742" b="6184"/>
          <a:stretch/>
        </p:blipFill>
        <p:spPr>
          <a:xfrm>
            <a:off x="7289912" y="2059444"/>
            <a:ext cx="756000" cy="1260000"/>
          </a:xfrm>
          <a:prstGeom prst="rect">
            <a:avLst/>
          </a:prstGeom>
        </p:spPr>
      </p:pic>
      <p:sp>
        <p:nvSpPr>
          <p:cNvPr id="14" name="Rectangle 13"/>
          <p:cNvSpPr/>
          <p:nvPr/>
        </p:nvSpPr>
        <p:spPr>
          <a:xfrm>
            <a:off x="5790964" y="3653735"/>
            <a:ext cx="1522512" cy="855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Physical</a:t>
            </a:r>
          </a:p>
          <a:p>
            <a:pPr algn="ctr"/>
            <a:r>
              <a:rPr lang="en-US" sz="3200" dirty="0"/>
              <a:t>Plan</a:t>
            </a:r>
          </a:p>
        </p:txBody>
      </p:sp>
      <p:sp>
        <p:nvSpPr>
          <p:cNvPr id="13" name="Rectangle 12"/>
          <p:cNvSpPr/>
          <p:nvPr/>
        </p:nvSpPr>
        <p:spPr>
          <a:xfrm>
            <a:off x="2895127" y="3653735"/>
            <a:ext cx="1522512" cy="85567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Logical</a:t>
            </a:r>
          </a:p>
          <a:p>
            <a:pPr algn="ctr"/>
            <a:r>
              <a:rPr lang="en-US" sz="3200" dirty="0"/>
              <a:t>Plan</a:t>
            </a:r>
          </a:p>
        </p:txBody>
      </p:sp>
      <p:sp>
        <p:nvSpPr>
          <p:cNvPr id="48" name="TextBox 47"/>
          <p:cNvSpPr txBox="1"/>
          <p:nvPr/>
        </p:nvSpPr>
        <p:spPr>
          <a:xfrm>
            <a:off x="5941084" y="2030608"/>
            <a:ext cx="1392112" cy="830997"/>
          </a:xfrm>
          <a:prstGeom prst="rect">
            <a:avLst/>
          </a:prstGeom>
          <a:noFill/>
        </p:spPr>
        <p:txBody>
          <a:bodyPr wrap="none" rtlCol="0">
            <a:spAutoFit/>
          </a:bodyPr>
          <a:lstStyle/>
          <a:p>
            <a:pPr algn="r"/>
            <a:r>
              <a:rPr lang="en-US" dirty="0">
                <a:solidFill>
                  <a:srgbClr val="6F2529"/>
                </a:solidFill>
              </a:rPr>
              <a:t>Cost</a:t>
            </a:r>
          </a:p>
          <a:p>
            <a:pPr algn="r"/>
            <a:r>
              <a:rPr lang="en-US" dirty="0">
                <a:solidFill>
                  <a:srgbClr val="6F2529"/>
                </a:solidFill>
              </a:rPr>
              <a:t>estimates</a:t>
            </a:r>
          </a:p>
        </p:txBody>
      </p:sp>
      <p:cxnSp>
        <p:nvCxnSpPr>
          <p:cNvPr id="50" name="Elbow Connector 49"/>
          <p:cNvCxnSpPr/>
          <p:nvPr/>
        </p:nvCxnSpPr>
        <p:spPr>
          <a:xfrm>
            <a:off x="7313476" y="4036723"/>
            <a:ext cx="1125324" cy="1266183"/>
          </a:xfrm>
          <a:prstGeom prst="bentConnector2">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4"/>
          <a:stretch>
            <a:fillRect/>
          </a:stretch>
        </p:blipFill>
        <p:spPr>
          <a:xfrm>
            <a:off x="7614306" y="5267135"/>
            <a:ext cx="1377294" cy="1377294"/>
          </a:xfrm>
          <a:prstGeom prst="rect">
            <a:avLst/>
          </a:prstGeom>
        </p:spPr>
      </p:pic>
      <p:sp>
        <p:nvSpPr>
          <p:cNvPr id="55" name="TextBox 54"/>
          <p:cNvSpPr txBox="1"/>
          <p:nvPr/>
        </p:nvSpPr>
        <p:spPr>
          <a:xfrm>
            <a:off x="1824552" y="3707533"/>
            <a:ext cx="652486" cy="461665"/>
          </a:xfrm>
          <a:prstGeom prst="rect">
            <a:avLst/>
          </a:prstGeom>
          <a:noFill/>
        </p:spPr>
        <p:txBody>
          <a:bodyPr wrap="none" rtlCol="0">
            <a:spAutoFit/>
          </a:bodyPr>
          <a:lstStyle/>
          <a:p>
            <a:pPr algn="ctr"/>
            <a:r>
              <a:rPr lang="en-US"/>
              <a:t>AST</a:t>
            </a:r>
            <a:endParaRPr lang="en-US" dirty="0"/>
          </a:p>
        </p:txBody>
      </p:sp>
    </p:spTree>
    <p:extLst>
      <p:ext uri="{BB962C8B-B14F-4D97-AF65-F5344CB8AC3E}">
        <p14:creationId xmlns:p14="http://schemas.microsoft.com/office/powerpoint/2010/main" val="1787504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Classic architecture – Alternative view</a:t>
            </a:r>
          </a:p>
        </p:txBody>
      </p:sp>
      <p:sp>
        <p:nvSpPr>
          <p:cNvPr id="4" name="Slide Number Placeholder 3"/>
          <p:cNvSpPr>
            <a:spLocks noGrp="1"/>
          </p:cNvSpPr>
          <p:nvPr>
            <p:ph type="sldNum" sz="quarter" idx="12"/>
          </p:nvPr>
        </p:nvSpPr>
        <p:spPr/>
        <p:txBody>
          <a:bodyPr/>
          <a:lstStyle/>
          <a:p>
            <a:fld id="{35B54189-C436-47D0-AC37-8484B13A8E13}" type="slidenum">
              <a:rPr lang="en-US" smtClean="0"/>
              <a:pPr/>
              <a:t>9</a:t>
            </a:fld>
            <a:endParaRPr lang="en-US"/>
          </a:p>
        </p:txBody>
      </p:sp>
      <p:pic>
        <p:nvPicPr>
          <p:cNvPr id="5" name="Picture 4"/>
          <p:cNvPicPr>
            <a:picLocks noChangeAspect="1"/>
          </p:cNvPicPr>
          <p:nvPr/>
        </p:nvPicPr>
        <p:blipFill>
          <a:blip r:embed="rId3"/>
          <a:stretch>
            <a:fillRect/>
          </a:stretch>
        </p:blipFill>
        <p:spPr>
          <a:xfrm>
            <a:off x="0" y="1429892"/>
            <a:ext cx="9144000" cy="3998216"/>
          </a:xfrm>
          <a:prstGeom prst="rect">
            <a:avLst/>
          </a:prstGeom>
        </p:spPr>
      </p:pic>
      <p:sp>
        <p:nvSpPr>
          <p:cNvPr id="7" name="Freeform 6"/>
          <p:cNvSpPr/>
          <p:nvPr/>
        </p:nvSpPr>
        <p:spPr>
          <a:xfrm>
            <a:off x="3113903" y="2038865"/>
            <a:ext cx="5820032" cy="3389243"/>
          </a:xfrm>
          <a:custGeom>
            <a:avLst/>
            <a:gdLst>
              <a:gd name="connsiteX0" fmla="*/ 0 w 5820032"/>
              <a:gd name="connsiteY0" fmla="*/ 0 h 3546389"/>
              <a:gd name="connsiteX1" fmla="*/ 5820032 w 5820032"/>
              <a:gd name="connsiteY1" fmla="*/ 12357 h 3546389"/>
              <a:gd name="connsiteX2" fmla="*/ 5795319 w 5820032"/>
              <a:gd name="connsiteY2" fmla="*/ 2372497 h 3546389"/>
              <a:gd name="connsiteX3" fmla="*/ 3805881 w 5820032"/>
              <a:gd name="connsiteY3" fmla="*/ 3546389 h 3546389"/>
              <a:gd name="connsiteX4" fmla="*/ 37070 w 5820032"/>
              <a:gd name="connsiteY4" fmla="*/ 3534032 h 3546389"/>
              <a:gd name="connsiteX5" fmla="*/ 0 w 5820032"/>
              <a:gd name="connsiteY5" fmla="*/ 0 h 354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20032" h="3546389">
                <a:moveTo>
                  <a:pt x="0" y="0"/>
                </a:moveTo>
                <a:lnTo>
                  <a:pt x="5820032" y="12357"/>
                </a:lnTo>
                <a:lnTo>
                  <a:pt x="5795319" y="2372497"/>
                </a:lnTo>
                <a:lnTo>
                  <a:pt x="3805881" y="3546389"/>
                </a:lnTo>
                <a:lnTo>
                  <a:pt x="37070" y="3534032"/>
                </a:lnTo>
                <a:lnTo>
                  <a:pt x="0" y="0"/>
                </a:lnTo>
                <a:close/>
              </a:path>
            </a:pathLst>
          </a:custGeom>
          <a:noFill/>
          <a:ln w="76200" cmpd="dbl">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9860804"/>
      </p:ext>
    </p:extLst>
  </p:cSld>
  <p:clrMapOvr>
    <a:masterClrMapping/>
  </p:clrMapOvr>
</p:sld>
</file>

<file path=ppt/theme/theme1.xml><?xml version="1.0" encoding="utf-8"?>
<a:theme xmlns:a="http://schemas.openxmlformats.org/drawingml/2006/main" name="original-dia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22595</TotalTime>
  <Words>6144</Words>
  <Application>Microsoft Office PowerPoint</Application>
  <PresentationFormat>On-screen Show (4:3)</PresentationFormat>
  <Paragraphs>1131</Paragraphs>
  <Slides>78</Slides>
  <Notes>56</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90" baseType="lpstr">
      <vt:lpstr>MS PGothic</vt:lpstr>
      <vt:lpstr>Arial</vt:lpstr>
      <vt:lpstr>Book Antiqua</vt:lpstr>
      <vt:lpstr>Calibri</vt:lpstr>
      <vt:lpstr>Cambria Math</vt:lpstr>
      <vt:lpstr>Courier New</vt:lpstr>
      <vt:lpstr>GentiumBookBasic</vt:lpstr>
      <vt:lpstr>Tahoma</vt:lpstr>
      <vt:lpstr>Times New Roman</vt:lpstr>
      <vt:lpstr>Wingdings</vt:lpstr>
      <vt:lpstr>original-dias-template</vt:lpstr>
      <vt:lpstr>Equation</vt:lpstr>
      <vt:lpstr>CS422 Database systems</vt:lpstr>
      <vt:lpstr>Today’s overview</vt:lpstr>
      <vt:lpstr>Today’s overview</vt:lpstr>
      <vt:lpstr>Query Optimization</vt:lpstr>
      <vt:lpstr>Query Optimization</vt:lpstr>
      <vt:lpstr>Decisions to be taken</vt:lpstr>
      <vt:lpstr>Input/output of query optimizer</vt:lpstr>
      <vt:lpstr>Classic architecture</vt:lpstr>
      <vt:lpstr>Classic architecture – Alternative view</vt:lpstr>
      <vt:lpstr>Relational Algebra Equivalences</vt:lpstr>
      <vt:lpstr>Relational Algebra Equivalences</vt:lpstr>
      <vt:lpstr>Examples …</vt:lpstr>
      <vt:lpstr>Another Equivalence</vt:lpstr>
      <vt:lpstr>Equivalences Involving Joins</vt:lpstr>
      <vt:lpstr>Mixing Joins with Selections &amp; Projections</vt:lpstr>
      <vt:lpstr>An example</vt:lpstr>
      <vt:lpstr>An example</vt:lpstr>
      <vt:lpstr>An example</vt:lpstr>
      <vt:lpstr>Observation</vt:lpstr>
      <vt:lpstr>Optimization search strategies</vt:lpstr>
      <vt:lpstr>Heuristic-based optimization</vt:lpstr>
      <vt:lpstr>Example - INGRES</vt:lpstr>
      <vt:lpstr>INGRES optimizer</vt:lpstr>
      <vt:lpstr>INGRES optimizer</vt:lpstr>
      <vt:lpstr>INGRES optimizer</vt:lpstr>
      <vt:lpstr>INGRES optimizer</vt:lpstr>
      <vt:lpstr>INGRES optimizer</vt:lpstr>
      <vt:lpstr>INGRES optimizer</vt:lpstr>
      <vt:lpstr>Heuristic-based optimization</vt:lpstr>
      <vt:lpstr>Heuristics + cost-based optimizer</vt:lpstr>
      <vt:lpstr>A small parenthesis</vt:lpstr>
      <vt:lpstr>Cost Estimation</vt:lpstr>
      <vt:lpstr>Cost Estimation – brief reminder</vt:lpstr>
      <vt:lpstr>Selection</vt:lpstr>
      <vt:lpstr>Selection</vt:lpstr>
      <vt:lpstr>Page-oriented Nested Loop join</vt:lpstr>
      <vt:lpstr>Selectivity estimates</vt:lpstr>
      <vt:lpstr>Selectivity estimates</vt:lpstr>
      <vt:lpstr>Selectivity estimates</vt:lpstr>
      <vt:lpstr>Join cardinality estimates</vt:lpstr>
      <vt:lpstr>Join cardinality estimates</vt:lpstr>
      <vt:lpstr>PowerPoint Presentation</vt:lpstr>
      <vt:lpstr>SYSTEM R Optimizer</vt:lpstr>
      <vt:lpstr>SYSTEM R Optimizer</vt:lpstr>
      <vt:lpstr>SYSTEM R Optimizer</vt:lpstr>
      <vt:lpstr>SYSTEM R Optimizer</vt:lpstr>
      <vt:lpstr>SYSTEM R Optimizer</vt:lpstr>
      <vt:lpstr>SYSTEM R Optimizer</vt:lpstr>
      <vt:lpstr>SYSTEM R Optimizer</vt:lpstr>
      <vt:lpstr>Join ordering</vt:lpstr>
      <vt:lpstr>Principle of optimality – Getting A⨝B⨝D</vt:lpstr>
      <vt:lpstr>Principle of optimality – Getting A⨝B⨝D</vt:lpstr>
      <vt:lpstr>Back to our running example…</vt:lpstr>
      <vt:lpstr>Back to our running example…</vt:lpstr>
      <vt:lpstr>Back to our running example…</vt:lpstr>
      <vt:lpstr>Back to our running example…</vt:lpstr>
      <vt:lpstr>Back to our running example…</vt:lpstr>
      <vt:lpstr>Back to our running example…</vt:lpstr>
      <vt:lpstr>Back to our running example…</vt:lpstr>
      <vt:lpstr>What did we use?</vt:lpstr>
      <vt:lpstr>PowerPoint Presentation</vt:lpstr>
      <vt:lpstr>Is principle of optimality correct?</vt:lpstr>
      <vt:lpstr>Interesting orders</vt:lpstr>
      <vt:lpstr>Selectivity estimates, revisited</vt:lpstr>
      <vt:lpstr>Summary of System R optimizer</vt:lpstr>
      <vt:lpstr>Heuristics + cost-based optimizer</vt:lpstr>
      <vt:lpstr>Additional optimization opportunities</vt:lpstr>
      <vt:lpstr>Optimization granularity</vt:lpstr>
      <vt:lpstr>Optimization timing</vt:lpstr>
      <vt:lpstr>Plan stability</vt:lpstr>
      <vt:lpstr>Fixed Optimizer Versions</vt:lpstr>
      <vt:lpstr>Optimization for multiple queries</vt:lpstr>
      <vt:lpstr>Scan sharing</vt:lpstr>
      <vt:lpstr>Disk-based scan sharing</vt:lpstr>
      <vt:lpstr>Disk-based scan sharing</vt:lpstr>
      <vt:lpstr>Disk-based scan sharing</vt:lpstr>
      <vt:lpstr>In-memory scan sharing</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QPipe and CJOIN</dc:title>
  <dc:creator>kingherc</dc:creator>
  <cp:lastModifiedBy>Matthaios Olma</cp:lastModifiedBy>
  <cp:revision>3866</cp:revision>
  <cp:lastPrinted>2017-03-27T19:59:52Z</cp:lastPrinted>
  <dcterms:created xsi:type="dcterms:W3CDTF">2011-11-21T20:18:23Z</dcterms:created>
  <dcterms:modified xsi:type="dcterms:W3CDTF">2018-03-14T08:59:08Z</dcterms:modified>
</cp:coreProperties>
</file>